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61" r:id="rId4"/>
    <p:sldId id="259" r:id="rId5"/>
    <p:sldId id="262" r:id="rId6"/>
    <p:sldId id="263" r:id="rId7"/>
  </p:sldIdLst>
  <p:sldSz cx="9144000" cy="6858000" type="screen4x3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  <p:embeddedFont>
      <p:font typeface="Constantia" pitchFamily="18" charset="0"/>
      <p:regular r:id="rId13"/>
      <p:bold r:id="rId14"/>
      <p:italic r:id="rId15"/>
      <p:boldItalic r:id="rId16"/>
    </p:embeddedFont>
    <p:embeddedFont>
      <p:font typeface="Aparajita" charset="0"/>
      <p:regular r:id="rId17"/>
      <p:bold r:id="rId18"/>
      <p:italic r:id="rId19"/>
      <p:boldItalic r:id="rId20"/>
    </p:embeddedFont>
    <p:embeddedFont>
      <p:font typeface="Arial Narrow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font" Target="fonts/font16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1FD0B-C114-4CF5-B9D1-6A9F04D4C19A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5F651-048A-459E-ADF9-D764EE6749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5F651-048A-459E-ADF9-D764EE6749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79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79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89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5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97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69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77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5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8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332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68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BB02-B194-4BC8-91A1-77A89AA19F0F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83F5-E47C-4F07-8CA0-B830AA82FC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03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920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914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latin typeface="Constantia" panose="02030602050306030303" pitchFamily="18" charset="0"/>
              </a:rPr>
              <a:t>Reconciliation within the Oracles</a:t>
            </a:r>
            <a:endParaRPr lang="en-US" sz="3600" b="1" dirty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524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Isaiah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678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As the messenger &amp; example of reconciliation.</a:t>
            </a:r>
          </a:p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Compare Israel (</a:t>
            </a:r>
            <a:r>
              <a:rPr lang="en-US" sz="2800" b="1" dirty="0" smtClean="0">
                <a:latin typeface="Arial Narrow" panose="020B0606020202030204" pitchFamily="34" charset="0"/>
              </a:rPr>
              <a:t>1.19; 28.12; 30.15</a:t>
            </a:r>
            <a:r>
              <a:rPr lang="en-US" sz="2800" dirty="0" smtClean="0">
                <a:latin typeface="Arial Narrow" panose="020B0606020202030204" pitchFamily="34" charset="0"/>
              </a:rPr>
              <a:t>) and Isaiah (</a:t>
            </a:r>
            <a:r>
              <a:rPr lang="en-US" sz="2800" b="1" dirty="0" smtClean="0">
                <a:latin typeface="Arial Narrow" panose="020B0606020202030204" pitchFamily="34" charset="0"/>
              </a:rPr>
              <a:t>6.8</a:t>
            </a:r>
            <a:r>
              <a:rPr lang="en-US" sz="2800" dirty="0" smtClean="0">
                <a:latin typeface="Arial Narrow" panose="020B0606020202030204" pitchFamily="34" charset="0"/>
              </a:rPr>
              <a:t>).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34069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b="1" dirty="0" smtClean="0">
                <a:solidFill>
                  <a:srgbClr val="4E8542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Cyrus</a:t>
            </a:r>
            <a:endParaRPr lang="en-US" sz="4000" b="1" dirty="0">
              <a:solidFill>
                <a:srgbClr val="4E8542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72805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4E854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By name 190 years before it occurred (</a:t>
            </a:r>
            <a:r>
              <a:rPr lang="en-US" sz="28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44.28; 45.1</a:t>
            </a: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).</a:t>
            </a: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marL="285750" lvl="0" indent="-285750">
              <a:buClr>
                <a:srgbClr val="4E8542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Like Moses….</a:t>
            </a: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767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920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914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latin typeface="Constantia" panose="02030602050306030303" pitchFamily="18" charset="0"/>
              </a:rPr>
              <a:t>Reconciliation within the Oracles</a:t>
            </a:r>
            <a:endParaRPr lang="en-US" sz="3600" b="1" dirty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524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His Servant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Oracles of Consolation and Reconciliation (</a:t>
            </a:r>
            <a:r>
              <a:rPr lang="en-US" sz="2800" b="1" dirty="0" smtClean="0">
                <a:latin typeface="Arial Narrow" panose="020B0606020202030204" pitchFamily="34" charset="0"/>
              </a:rPr>
              <a:t>40.1-66.24</a:t>
            </a:r>
            <a:r>
              <a:rPr lang="en-US" sz="2800" dirty="0" smtClean="0">
                <a:latin typeface="Arial Narrow" panose="020B0606020202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4566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chemeClr val="bg1"/>
          </a:solidFill>
          <a:ln w="92075" cmpd="dbl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9144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8415" cmpd="sng">
                  <a:solidFill>
                    <a:schemeClr val="accent3"/>
                  </a:solidFill>
                  <a:prstDash val="solid"/>
                </a:ln>
                <a:solidFill>
                  <a:schemeClr val="accent3"/>
                </a:solidFill>
                <a:latin typeface="Constantia" panose="02030602050306030303" pitchFamily="18" charset="0"/>
              </a:rPr>
              <a:t>Reconciliation within the Oracles</a:t>
            </a:r>
            <a:endParaRPr lang="en-US" sz="3600" b="1" dirty="0">
              <a:ln w="18415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latin typeface="Constantia" panose="0203060205030603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524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His Servant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9812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Oracles of Consolation and Reconciliation (4</a:t>
            </a:r>
            <a:r>
              <a:rPr lang="en-US" sz="2800" b="1" dirty="0" smtClean="0">
                <a:latin typeface="Arial Narrow" panose="020B0606020202030204" pitchFamily="34" charset="0"/>
              </a:rPr>
              <a:t>0.1-66.24</a:t>
            </a:r>
            <a:r>
              <a:rPr lang="en-US" sz="2800" dirty="0" smtClean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34290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4000" b="1" dirty="0">
              <a:solidFill>
                <a:srgbClr val="4E8542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3875276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rgbClr val="4E8542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2933700" y="3630542"/>
            <a:ext cx="1485899" cy="1758554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724400" y="3630542"/>
            <a:ext cx="1485900" cy="1758554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676650" y="3200400"/>
            <a:ext cx="18859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Isaiah 53</a:t>
            </a:r>
            <a:endParaRPr lang="en-US" sz="2800" b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524000" y="5257800"/>
            <a:ext cx="27431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Isaiah </a:t>
            </a:r>
            <a:r>
              <a:rPr lang="en-US" sz="28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40-52</a:t>
            </a:r>
            <a:endParaRPr lang="en-US" sz="2800" b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4400" y="5257800"/>
            <a:ext cx="27051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Isaiah </a:t>
            </a:r>
            <a:r>
              <a:rPr lang="en-US" sz="2800" b="1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54-66</a:t>
            </a:r>
            <a:endParaRPr lang="en-US" sz="2800" b="1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8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85855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3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ln w="18415" cmpd="sng">
                  <a:solidFill>
                    <a:srgbClr val="1B587C"/>
                  </a:solidFill>
                  <a:prstDash val="solid"/>
                </a:ln>
                <a:solidFill>
                  <a:srgbClr val="1B587C"/>
                </a:solidFill>
                <a:latin typeface="Constantia" panose="02030602050306030303" pitchFamily="18" charset="0"/>
              </a:rPr>
              <a:t>Isaiah 55.1-13</a:t>
            </a:r>
            <a:endParaRPr lang="en-US" sz="3600" b="1" dirty="0">
              <a:ln w="18415" cmpd="sng">
                <a:solidFill>
                  <a:srgbClr val="1B587C"/>
                </a:solidFill>
                <a:prstDash val="solid"/>
              </a:ln>
              <a:solidFill>
                <a:srgbClr val="1B587C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143000"/>
            <a:ext cx="670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God calling for the people’s attention (</a:t>
            </a:r>
            <a:r>
              <a:rPr lang="en-US" sz="2800" b="1" dirty="0" smtClean="0">
                <a:latin typeface="Arial Narrow" panose="020B0606020202030204" pitchFamily="34" charset="0"/>
              </a:rPr>
              <a:t>55.1</a:t>
            </a:r>
            <a:r>
              <a:rPr lang="en-US" sz="2800" dirty="0" smtClean="0">
                <a:latin typeface="Arial Narrow" panose="020B0606020202030204" pitchFamily="34" charset="0"/>
              </a:rPr>
              <a:t>).</a:t>
            </a:r>
          </a:p>
          <a:p>
            <a:pPr>
              <a:buClr>
                <a:schemeClr val="accent3"/>
              </a:buClr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The “thirsty” and “those without money” are invited (</a:t>
            </a:r>
            <a:r>
              <a:rPr lang="en-US" sz="2800" b="1" dirty="0" smtClean="0">
                <a:latin typeface="Arial Narrow" panose="020B0606020202030204" pitchFamily="34" charset="0"/>
              </a:rPr>
              <a:t>55.1</a:t>
            </a:r>
            <a:r>
              <a:rPr lang="en-US" sz="2800" dirty="0" smtClean="0">
                <a:latin typeface="Arial Narrow" panose="020B0606020202030204" pitchFamily="34" charset="0"/>
              </a:rPr>
              <a:t>): </a:t>
            </a:r>
            <a:r>
              <a:rPr lang="en-US" sz="2800" b="1" dirty="0" smtClean="0">
                <a:latin typeface="Arial Narrow" panose="020B0606020202030204" pitchFamily="34" charset="0"/>
              </a:rPr>
              <a:t>Matthew 5.3, 6; Luke 14.16-24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pPr>
              <a:buClr>
                <a:schemeClr val="accent3"/>
              </a:buClr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The offer is a feast of water, wine, and milk (</a:t>
            </a:r>
            <a:r>
              <a:rPr lang="en-US" sz="2800" b="1" dirty="0" smtClean="0">
                <a:latin typeface="Arial Narrow" panose="020B0606020202030204" pitchFamily="34" charset="0"/>
              </a:rPr>
              <a:t>55.1</a:t>
            </a:r>
            <a:r>
              <a:rPr lang="en-US" sz="2800" dirty="0" smtClean="0">
                <a:latin typeface="Arial Narrow" panose="020B0606020202030204" pitchFamily="34" charset="0"/>
              </a:rPr>
              <a:t>): </a:t>
            </a:r>
            <a:r>
              <a:rPr lang="en-US" sz="2800" b="1" dirty="0" smtClean="0">
                <a:latin typeface="Arial Narrow" panose="020B0606020202030204" pitchFamily="34" charset="0"/>
              </a:rPr>
              <a:t>25.6; Luke 13.29; 55.7 </a:t>
            </a:r>
            <a:r>
              <a:rPr lang="en-US" sz="2800" dirty="0" smtClean="0">
                <a:latin typeface="Arial Narrow" panose="020B0606020202030204" pitchFamily="34" charset="0"/>
              </a:rPr>
              <a:t>(</a:t>
            </a:r>
            <a:r>
              <a:rPr lang="en-US" sz="2800" b="1" dirty="0" smtClean="0">
                <a:latin typeface="Arial Narrow" panose="020B0606020202030204" pitchFamily="34" charset="0"/>
              </a:rPr>
              <a:t>55.3</a:t>
            </a:r>
            <a:r>
              <a:rPr lang="en-US" sz="2800" dirty="0" smtClean="0">
                <a:latin typeface="Arial Narrow" panose="020B0606020202030204" pitchFamily="34" charset="0"/>
              </a:rPr>
              <a:t>).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50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85855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3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ln w="18415" cmpd="sng">
                  <a:solidFill>
                    <a:srgbClr val="1B587C"/>
                  </a:solidFill>
                  <a:prstDash val="solid"/>
                </a:ln>
                <a:solidFill>
                  <a:srgbClr val="1B587C"/>
                </a:solidFill>
                <a:latin typeface="Constantia" panose="02030602050306030303" pitchFamily="18" charset="0"/>
              </a:rPr>
              <a:t>Isaiah 55.1-13</a:t>
            </a:r>
            <a:endParaRPr lang="en-US" sz="3600" b="1" dirty="0">
              <a:ln w="18415" cmpd="sng">
                <a:solidFill>
                  <a:srgbClr val="1B587C"/>
                </a:solidFill>
                <a:prstDash val="solid"/>
              </a:ln>
              <a:solidFill>
                <a:srgbClr val="1B587C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1430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How do you buy without money? (</a:t>
            </a:r>
            <a:r>
              <a:rPr lang="en-US" sz="2800" b="1" dirty="0" smtClean="0">
                <a:latin typeface="Arial Narrow" panose="020B0606020202030204" pitchFamily="34" charset="0"/>
              </a:rPr>
              <a:t>I Peter 1.18-19</a:t>
            </a:r>
            <a:r>
              <a:rPr lang="en-US" sz="2800" dirty="0" smtClean="0">
                <a:latin typeface="Arial Narrow" panose="020B0606020202030204" pitchFamily="34" charset="0"/>
              </a:rPr>
              <a:t>)</a:t>
            </a:r>
          </a:p>
          <a:p>
            <a:pPr>
              <a:buClr>
                <a:schemeClr val="accent3"/>
              </a:buClr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King David and God’s Faithfulness: </a:t>
            </a:r>
            <a:r>
              <a:rPr lang="en-US" sz="2800" b="1" dirty="0" smtClean="0">
                <a:latin typeface="Arial Narrow" panose="020B0606020202030204" pitchFamily="34" charset="0"/>
              </a:rPr>
              <a:t>55.3; II Samuel 7.12-13; Acts 13.34; 55.11</a:t>
            </a:r>
            <a:r>
              <a:rPr lang="en-US" sz="2800" dirty="0" smtClean="0">
                <a:latin typeface="Arial Narrow" panose="020B0606020202030204" pitchFamily="34" charset="0"/>
              </a:rPr>
              <a:t>.</a:t>
            </a:r>
          </a:p>
          <a:p>
            <a:pPr>
              <a:buClr>
                <a:schemeClr val="accent3"/>
              </a:buClr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Why do you spend money for what is not bread? (</a:t>
            </a:r>
            <a:r>
              <a:rPr lang="en-US" sz="2800" b="1" dirty="0" smtClean="0">
                <a:latin typeface="Arial Narrow" panose="020B0606020202030204" pitchFamily="34" charset="0"/>
              </a:rPr>
              <a:t>55.2</a:t>
            </a:r>
            <a:r>
              <a:rPr lang="en-US" sz="2800" dirty="0" smtClean="0">
                <a:latin typeface="Arial Narrow" panose="020B0606020202030204" pitchFamily="34" charset="0"/>
              </a:rPr>
              <a:t>): </a:t>
            </a:r>
            <a:r>
              <a:rPr lang="en-US" sz="2800" b="1" dirty="0" smtClean="0">
                <a:latin typeface="Arial Narrow" panose="020B0606020202030204" pitchFamily="34" charset="0"/>
              </a:rPr>
              <a:t>Luke 16.1-13 </a:t>
            </a:r>
            <a:r>
              <a:rPr lang="en-US" sz="2800" dirty="0" smtClean="0">
                <a:latin typeface="Arial Narrow" panose="020B0606020202030204" pitchFamily="34" charset="0"/>
              </a:rPr>
              <a:t>(</a:t>
            </a:r>
            <a:r>
              <a:rPr lang="en-US" sz="2800" b="1" dirty="0" smtClean="0">
                <a:latin typeface="Arial Narrow" panose="020B0606020202030204" pitchFamily="34" charset="0"/>
              </a:rPr>
              <a:t>16.8c</a:t>
            </a:r>
            <a:r>
              <a:rPr lang="en-US" sz="2800" dirty="0" smtClean="0">
                <a:latin typeface="Arial Narrow" panose="020B0606020202030204" pitchFamily="34" charset="0"/>
              </a:rPr>
              <a:t>).</a:t>
            </a:r>
            <a:endParaRPr lang="en-US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507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85855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533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>
                <a:ln w="18415" cmpd="sng">
                  <a:solidFill>
                    <a:srgbClr val="1B587C"/>
                  </a:solidFill>
                  <a:prstDash val="solid"/>
                </a:ln>
                <a:solidFill>
                  <a:srgbClr val="1B587C"/>
                </a:solidFill>
                <a:latin typeface="Constantia" panose="02030602050306030303" pitchFamily="18" charset="0"/>
              </a:rPr>
              <a:t>Isaiah 55.1-13</a:t>
            </a:r>
            <a:endParaRPr lang="en-US" sz="3600" b="1" dirty="0">
              <a:ln w="18415" cmpd="sng">
                <a:solidFill>
                  <a:srgbClr val="1B587C"/>
                </a:solidFill>
                <a:prstDash val="solid"/>
              </a:ln>
              <a:solidFill>
                <a:srgbClr val="1B587C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143000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Seek the Lord while He may still be found (</a:t>
            </a:r>
            <a:r>
              <a:rPr lang="en-US" sz="2800" b="1" dirty="0" smtClean="0">
                <a:latin typeface="Arial Narrow" panose="020B0606020202030204" pitchFamily="34" charset="0"/>
              </a:rPr>
              <a:t>55.6</a:t>
            </a:r>
            <a:r>
              <a:rPr lang="en-US" sz="2800" dirty="0" smtClean="0">
                <a:latin typeface="Arial Narrow" panose="020B0606020202030204" pitchFamily="34" charset="0"/>
              </a:rPr>
              <a:t>)!</a:t>
            </a:r>
          </a:p>
          <a:p>
            <a:pPr>
              <a:buClr>
                <a:schemeClr val="accent3"/>
              </a:buClr>
            </a:pPr>
            <a:endParaRPr lang="en-US" sz="2800" dirty="0" smtClean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 Narrow" panose="020B0606020202030204" pitchFamily="34" charset="0"/>
              </a:rPr>
              <a:t>Your joy is Him and His gift of pardon let no one or thing steal it from you: </a:t>
            </a:r>
            <a:r>
              <a:rPr lang="en-US" sz="2800" b="1" dirty="0" smtClean="0">
                <a:latin typeface="Arial Narrow" panose="020B0606020202030204" pitchFamily="34" charset="0"/>
              </a:rPr>
              <a:t>Psalm 119.111</a:t>
            </a:r>
            <a:r>
              <a:rPr lang="en-US" sz="2800" dirty="0" smtClean="0">
                <a:latin typeface="Arial Narrow" panose="020B0606020202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3867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227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Aparajita</vt:lpstr>
      <vt:lpstr>Arial Narrow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church</cp:lastModifiedBy>
  <cp:revision>10</cp:revision>
  <dcterms:created xsi:type="dcterms:W3CDTF">2016-01-29T02:03:29Z</dcterms:created>
  <dcterms:modified xsi:type="dcterms:W3CDTF">2016-01-31T14:53:09Z</dcterms:modified>
</cp:coreProperties>
</file>