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7" r:id="rId2"/>
    <p:sldId id="258" r:id="rId3"/>
    <p:sldId id="259" r:id="rId4"/>
    <p:sldId id="260" r:id="rId5"/>
    <p:sldId id="261" r:id="rId6"/>
    <p:sldId id="263" r:id="rId7"/>
    <p:sldId id="262" r:id="rId8"/>
  </p:sldIdLst>
  <p:sldSz cx="9144000" cy="6858000" type="screen4x3"/>
  <p:notesSz cx="6858000" cy="9144000"/>
  <p:embeddedFontLst>
    <p:embeddedFont>
      <p:font typeface="Calibri" panose="020F0502020204030204" pitchFamily="34" charset="0"/>
      <p:regular r:id="rId9"/>
      <p:bold r:id="rId10"/>
      <p:italic r:id="rId11"/>
      <p:boldItalic r:id="rId12"/>
    </p:embeddedFont>
    <p:embeddedFont>
      <p:font typeface="Georgia" panose="02040502050405020303" pitchFamily="18" charset="0"/>
      <p:regular r:id="rId13"/>
      <p:bold r:id="rId14"/>
      <p:italic r:id="rId15"/>
      <p:boldItalic r:id="rId16"/>
    </p:embeddedFont>
    <p:embeddedFont>
      <p:font typeface="Arial Narrow" panose="020B0606020202030204" pitchFamily="34" charset="0"/>
      <p:regular r:id="rId17"/>
      <p:bold r:id="rId18"/>
      <p:italic r:id="rId19"/>
      <p:boldItalic r:id="rId2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5" autoAdjust="0"/>
    <p:restoredTop sz="94660"/>
  </p:normalViewPr>
  <p:slideViewPr>
    <p:cSldViewPr>
      <p:cViewPr varScale="1">
        <p:scale>
          <a:sx n="69" d="100"/>
          <a:sy n="69" d="100"/>
        </p:scale>
        <p:origin x="-138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5.fntdata"/><Relationship Id="rId18"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7.fntdata"/><Relationship Id="rId23" Type="http://schemas.openxmlformats.org/officeDocument/2006/relationships/theme" Target="theme/theme1.xml"/><Relationship Id="rId10" Type="http://schemas.openxmlformats.org/officeDocument/2006/relationships/font" Target="fonts/font2.fntdata"/><Relationship Id="rId19" Type="http://schemas.openxmlformats.org/officeDocument/2006/relationships/font" Target="fonts/font11.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FD7A47-0B6A-4A62-ADF6-2903A11EEACC}" type="datetimeFigureOut">
              <a:rPr lang="en-US" smtClean="0"/>
              <a:t>10/17/2015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DDE99-A12E-476B-90CA-E733AE90789B}" type="slidenum">
              <a:rPr lang="en-US" smtClean="0"/>
              <a:t>‹#›</a:t>
            </a:fld>
            <a:endParaRPr lang="en-US"/>
          </a:p>
        </p:txBody>
      </p:sp>
    </p:spTree>
    <p:extLst>
      <p:ext uri="{BB962C8B-B14F-4D97-AF65-F5344CB8AC3E}">
        <p14:creationId xmlns:p14="http://schemas.microsoft.com/office/powerpoint/2010/main" val="1593275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D7A47-0B6A-4A62-ADF6-2903A11EEACC}" type="datetimeFigureOut">
              <a:rPr lang="en-US" smtClean="0"/>
              <a:t>10/17/2015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DDE99-A12E-476B-90CA-E733AE90789B}" type="slidenum">
              <a:rPr lang="en-US" smtClean="0"/>
              <a:t>‹#›</a:t>
            </a:fld>
            <a:endParaRPr lang="en-US"/>
          </a:p>
        </p:txBody>
      </p:sp>
    </p:spTree>
    <p:extLst>
      <p:ext uri="{BB962C8B-B14F-4D97-AF65-F5344CB8AC3E}">
        <p14:creationId xmlns:p14="http://schemas.microsoft.com/office/powerpoint/2010/main" val="4147695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D7A47-0B6A-4A62-ADF6-2903A11EEACC}" type="datetimeFigureOut">
              <a:rPr lang="en-US" smtClean="0"/>
              <a:t>10/17/2015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DDE99-A12E-476B-90CA-E733AE90789B}" type="slidenum">
              <a:rPr lang="en-US" smtClean="0"/>
              <a:t>‹#›</a:t>
            </a:fld>
            <a:endParaRPr lang="en-US"/>
          </a:p>
        </p:txBody>
      </p:sp>
    </p:spTree>
    <p:extLst>
      <p:ext uri="{BB962C8B-B14F-4D97-AF65-F5344CB8AC3E}">
        <p14:creationId xmlns:p14="http://schemas.microsoft.com/office/powerpoint/2010/main" val="2702008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D7A47-0B6A-4A62-ADF6-2903A11EEACC}" type="datetimeFigureOut">
              <a:rPr lang="en-US" smtClean="0"/>
              <a:t>10/17/2015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DDE99-A12E-476B-90CA-E733AE90789B}" type="slidenum">
              <a:rPr lang="en-US" smtClean="0"/>
              <a:t>‹#›</a:t>
            </a:fld>
            <a:endParaRPr lang="en-US"/>
          </a:p>
        </p:txBody>
      </p:sp>
    </p:spTree>
    <p:extLst>
      <p:ext uri="{BB962C8B-B14F-4D97-AF65-F5344CB8AC3E}">
        <p14:creationId xmlns:p14="http://schemas.microsoft.com/office/powerpoint/2010/main" val="1040524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FD7A47-0B6A-4A62-ADF6-2903A11EEACC}" type="datetimeFigureOut">
              <a:rPr lang="en-US" smtClean="0"/>
              <a:t>10/17/2015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DDE99-A12E-476B-90CA-E733AE90789B}" type="slidenum">
              <a:rPr lang="en-US" smtClean="0"/>
              <a:t>‹#›</a:t>
            </a:fld>
            <a:endParaRPr lang="en-US"/>
          </a:p>
        </p:txBody>
      </p:sp>
    </p:spTree>
    <p:extLst>
      <p:ext uri="{BB962C8B-B14F-4D97-AF65-F5344CB8AC3E}">
        <p14:creationId xmlns:p14="http://schemas.microsoft.com/office/powerpoint/2010/main" val="1378022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FD7A47-0B6A-4A62-ADF6-2903A11EEACC}" type="datetimeFigureOut">
              <a:rPr lang="en-US" smtClean="0"/>
              <a:t>10/17/2015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DDE99-A12E-476B-90CA-E733AE90789B}" type="slidenum">
              <a:rPr lang="en-US" smtClean="0"/>
              <a:t>‹#›</a:t>
            </a:fld>
            <a:endParaRPr lang="en-US"/>
          </a:p>
        </p:txBody>
      </p:sp>
    </p:spTree>
    <p:extLst>
      <p:ext uri="{BB962C8B-B14F-4D97-AF65-F5344CB8AC3E}">
        <p14:creationId xmlns:p14="http://schemas.microsoft.com/office/powerpoint/2010/main" val="2218900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FD7A47-0B6A-4A62-ADF6-2903A11EEACC}" type="datetimeFigureOut">
              <a:rPr lang="en-US" smtClean="0"/>
              <a:t>10/17/2015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8DDE99-A12E-476B-90CA-E733AE90789B}" type="slidenum">
              <a:rPr lang="en-US" smtClean="0"/>
              <a:t>‹#›</a:t>
            </a:fld>
            <a:endParaRPr lang="en-US"/>
          </a:p>
        </p:txBody>
      </p:sp>
    </p:spTree>
    <p:extLst>
      <p:ext uri="{BB962C8B-B14F-4D97-AF65-F5344CB8AC3E}">
        <p14:creationId xmlns:p14="http://schemas.microsoft.com/office/powerpoint/2010/main" val="4088144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FD7A47-0B6A-4A62-ADF6-2903A11EEACC}" type="datetimeFigureOut">
              <a:rPr lang="en-US" smtClean="0"/>
              <a:t>10/17/2015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8DDE99-A12E-476B-90CA-E733AE90789B}" type="slidenum">
              <a:rPr lang="en-US" smtClean="0"/>
              <a:t>‹#›</a:t>
            </a:fld>
            <a:endParaRPr lang="en-US"/>
          </a:p>
        </p:txBody>
      </p:sp>
    </p:spTree>
    <p:extLst>
      <p:ext uri="{BB962C8B-B14F-4D97-AF65-F5344CB8AC3E}">
        <p14:creationId xmlns:p14="http://schemas.microsoft.com/office/powerpoint/2010/main" val="4089698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FD7A47-0B6A-4A62-ADF6-2903A11EEACC}" type="datetimeFigureOut">
              <a:rPr lang="en-US" smtClean="0"/>
              <a:t>10/17/2015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8DDE99-A12E-476B-90CA-E733AE90789B}" type="slidenum">
              <a:rPr lang="en-US" smtClean="0"/>
              <a:t>‹#›</a:t>
            </a:fld>
            <a:endParaRPr lang="en-US"/>
          </a:p>
        </p:txBody>
      </p:sp>
    </p:spTree>
    <p:extLst>
      <p:ext uri="{BB962C8B-B14F-4D97-AF65-F5344CB8AC3E}">
        <p14:creationId xmlns:p14="http://schemas.microsoft.com/office/powerpoint/2010/main" val="1884428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FD7A47-0B6A-4A62-ADF6-2903A11EEACC}" type="datetimeFigureOut">
              <a:rPr lang="en-US" smtClean="0"/>
              <a:t>10/17/2015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DDE99-A12E-476B-90CA-E733AE90789B}" type="slidenum">
              <a:rPr lang="en-US" smtClean="0"/>
              <a:t>‹#›</a:t>
            </a:fld>
            <a:endParaRPr lang="en-US"/>
          </a:p>
        </p:txBody>
      </p:sp>
    </p:spTree>
    <p:extLst>
      <p:ext uri="{BB962C8B-B14F-4D97-AF65-F5344CB8AC3E}">
        <p14:creationId xmlns:p14="http://schemas.microsoft.com/office/powerpoint/2010/main" val="2166688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FD7A47-0B6A-4A62-ADF6-2903A11EEACC}" type="datetimeFigureOut">
              <a:rPr lang="en-US" smtClean="0"/>
              <a:t>10/17/2015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DDE99-A12E-476B-90CA-E733AE90789B}" type="slidenum">
              <a:rPr lang="en-US" smtClean="0"/>
              <a:t>‹#›</a:t>
            </a:fld>
            <a:endParaRPr lang="en-US"/>
          </a:p>
        </p:txBody>
      </p:sp>
    </p:spTree>
    <p:extLst>
      <p:ext uri="{BB962C8B-B14F-4D97-AF65-F5344CB8AC3E}">
        <p14:creationId xmlns:p14="http://schemas.microsoft.com/office/powerpoint/2010/main" val="1633349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D7A47-0B6A-4A62-ADF6-2903A11EEACC}" type="datetimeFigureOut">
              <a:rPr lang="en-US" smtClean="0"/>
              <a:t>10/17/2015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8DDE99-A12E-476B-90CA-E733AE90789B}" type="slidenum">
              <a:rPr lang="en-US" smtClean="0"/>
              <a:t>‹#›</a:t>
            </a:fld>
            <a:endParaRPr lang="en-US"/>
          </a:p>
        </p:txBody>
      </p:sp>
    </p:spTree>
    <p:extLst>
      <p:ext uri="{BB962C8B-B14F-4D97-AF65-F5344CB8AC3E}">
        <p14:creationId xmlns:p14="http://schemas.microsoft.com/office/powerpoint/2010/main" val="677565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5943600"/>
            <a:ext cx="9144000" cy="830997"/>
          </a:xfrm>
          <a:prstGeom prst="rect">
            <a:avLst/>
          </a:prstGeom>
          <a:noFill/>
        </p:spPr>
        <p:txBody>
          <a:bodyPr wrap="square" rtlCol="0">
            <a:spAutoFit/>
            <a:scene3d>
              <a:camera prst="orthographicFront"/>
              <a:lightRig rig="threePt" dir="t"/>
            </a:scene3d>
            <a:sp3d extrusionH="57150">
              <a:bevelT w="38100" h="38100"/>
            </a:sp3d>
          </a:bodyPr>
          <a:lstStyle/>
          <a:p>
            <a:pPr algn="ctr"/>
            <a:r>
              <a:rPr lang="en-US" sz="4800" b="1" dirty="0" smtClean="0">
                <a:ln w="18415" cmpd="sng">
                  <a:solidFill>
                    <a:schemeClr val="tx2">
                      <a:lumMod val="75000"/>
                    </a:schemeClr>
                  </a:solidFill>
                  <a:prstDash val="solid"/>
                </a:ln>
                <a:solidFill>
                  <a:schemeClr val="tx2">
                    <a:lumMod val="75000"/>
                  </a:schemeClr>
                </a:solidFill>
                <a:effectLst/>
                <a:latin typeface="Georgia" panose="02040502050405020303" pitchFamily="18" charset="0"/>
              </a:rPr>
              <a:t>AGE of ACCOUNTABILITY</a:t>
            </a:r>
            <a:endParaRPr lang="en-US" sz="4800" b="1" dirty="0">
              <a:ln w="18415" cmpd="sng">
                <a:solidFill>
                  <a:schemeClr val="tx2">
                    <a:lumMod val="75000"/>
                  </a:schemeClr>
                </a:solidFill>
                <a:prstDash val="solid"/>
              </a:ln>
              <a:solidFill>
                <a:schemeClr val="tx2">
                  <a:lumMod val="75000"/>
                </a:schemeClr>
              </a:solidFill>
              <a:effectLst/>
              <a:latin typeface="Georgia" panose="02040502050405020303" pitchFamily="18" charset="0"/>
            </a:endParaRPr>
          </a:p>
        </p:txBody>
      </p:sp>
      <p:sp>
        <p:nvSpPr>
          <p:cNvPr id="4" name="Rectangle 3"/>
          <p:cNvSpPr/>
          <p:nvPr/>
        </p:nvSpPr>
        <p:spPr>
          <a:xfrm>
            <a:off x="342900" y="228600"/>
            <a:ext cx="8686800" cy="5638800"/>
          </a:xfrm>
          <a:prstGeom prst="rect">
            <a:avLst/>
          </a:prstGeom>
          <a:solidFill>
            <a:schemeClr val="bg1"/>
          </a:solidFill>
          <a:ln w="50800" cmpd="dbl">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90600" y="609600"/>
            <a:ext cx="7239000" cy="4801314"/>
          </a:xfrm>
          <a:prstGeom prst="rect">
            <a:avLst/>
          </a:prstGeom>
          <a:noFill/>
        </p:spPr>
        <p:txBody>
          <a:bodyPr wrap="square" rtlCol="0">
            <a:spAutoFit/>
          </a:bodyPr>
          <a:lstStyle/>
          <a:p>
            <a:pPr marL="285750" indent="-285750">
              <a:buClr>
                <a:schemeClr val="tx2">
                  <a:lumMod val="60000"/>
                  <a:lumOff val="40000"/>
                </a:schemeClr>
              </a:buClr>
              <a:buFont typeface="Arial" panose="020B0604020202020204" pitchFamily="34" charset="0"/>
              <a:buChar char="•"/>
            </a:pPr>
            <a:r>
              <a:rPr lang="en-US" sz="3200" dirty="0" smtClean="0">
                <a:latin typeface="Arial Narrow" panose="020B0606020202030204" pitchFamily="34" charset="0"/>
              </a:rPr>
              <a:t>Not a biblical phrase, but an idea implicit in the teaching of Scripture.</a:t>
            </a:r>
          </a:p>
          <a:p>
            <a:pPr>
              <a:buClr>
                <a:schemeClr val="tx2">
                  <a:lumMod val="60000"/>
                  <a:lumOff val="40000"/>
                </a:schemeClr>
              </a:buClr>
            </a:pPr>
            <a:endParaRPr lang="en-US" sz="3200" dirty="0" smtClean="0">
              <a:latin typeface="Arial Narrow" panose="020B0606020202030204" pitchFamily="34" charset="0"/>
            </a:endParaRPr>
          </a:p>
          <a:p>
            <a:pPr marL="285750" indent="-285750">
              <a:buClr>
                <a:schemeClr val="tx2">
                  <a:lumMod val="60000"/>
                  <a:lumOff val="40000"/>
                </a:schemeClr>
              </a:buClr>
              <a:buFont typeface="Arial" panose="020B0604020202020204" pitchFamily="34" charset="0"/>
              <a:buChar char="•"/>
            </a:pPr>
            <a:r>
              <a:rPr lang="en-US" sz="3200" dirty="0" smtClean="0">
                <a:latin typeface="Arial Narrow" panose="020B0606020202030204" pitchFamily="34" charset="0"/>
              </a:rPr>
              <a:t>Must admit the phrase can be misleading…</a:t>
            </a:r>
          </a:p>
          <a:p>
            <a:pPr>
              <a:buClr>
                <a:schemeClr val="tx2">
                  <a:lumMod val="60000"/>
                  <a:lumOff val="40000"/>
                </a:schemeClr>
              </a:buClr>
            </a:pPr>
            <a:endParaRPr lang="en-US" sz="3200" dirty="0" smtClean="0">
              <a:latin typeface="Arial Narrow" panose="020B0606020202030204" pitchFamily="34" charset="0"/>
            </a:endParaRPr>
          </a:p>
          <a:p>
            <a:pPr marL="285750" indent="-285750">
              <a:buClr>
                <a:schemeClr val="tx2">
                  <a:lumMod val="60000"/>
                  <a:lumOff val="40000"/>
                </a:schemeClr>
              </a:buClr>
              <a:buFont typeface="Arial" panose="020B0604020202020204" pitchFamily="34" charset="0"/>
              <a:buChar char="•"/>
            </a:pPr>
            <a:r>
              <a:rPr lang="en-US" sz="3200" dirty="0" smtClean="0">
                <a:latin typeface="Arial Narrow" panose="020B0606020202030204" pitchFamily="34" charset="0"/>
              </a:rPr>
              <a:t>“Age alone is not a suitable bench mark to ascertain when someone is accountable to God as we are all individuals who develop at our own paces.”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175283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5943600"/>
            <a:ext cx="9144000" cy="830997"/>
          </a:xfrm>
          <a:prstGeom prst="rect">
            <a:avLst/>
          </a:prstGeom>
          <a:noFill/>
        </p:spPr>
        <p:txBody>
          <a:bodyPr wrap="square" rtlCol="0">
            <a:spAutoFit/>
            <a:scene3d>
              <a:camera prst="orthographicFront"/>
              <a:lightRig rig="threePt" dir="t"/>
            </a:scene3d>
            <a:sp3d extrusionH="57150">
              <a:bevelT w="38100" h="38100"/>
            </a:sp3d>
          </a:bodyPr>
          <a:lstStyle/>
          <a:p>
            <a:pPr algn="ctr"/>
            <a:r>
              <a:rPr lang="en-US" sz="4800" b="1" dirty="0" smtClean="0">
                <a:ln w="18415" cmpd="sng">
                  <a:solidFill>
                    <a:schemeClr val="tx2">
                      <a:lumMod val="75000"/>
                    </a:schemeClr>
                  </a:solidFill>
                  <a:prstDash val="solid"/>
                </a:ln>
                <a:solidFill>
                  <a:schemeClr val="tx2">
                    <a:lumMod val="75000"/>
                  </a:schemeClr>
                </a:solidFill>
                <a:effectLst/>
                <a:latin typeface="Georgia" panose="02040502050405020303" pitchFamily="18" charset="0"/>
              </a:rPr>
              <a:t>AGE of ACCOUNTABILITY</a:t>
            </a:r>
            <a:endParaRPr lang="en-US" sz="4800" b="1" dirty="0">
              <a:ln w="18415" cmpd="sng">
                <a:solidFill>
                  <a:schemeClr val="tx2">
                    <a:lumMod val="75000"/>
                  </a:schemeClr>
                </a:solidFill>
                <a:prstDash val="solid"/>
              </a:ln>
              <a:solidFill>
                <a:schemeClr val="tx2">
                  <a:lumMod val="75000"/>
                </a:schemeClr>
              </a:solidFill>
              <a:effectLst/>
              <a:latin typeface="Georgia" panose="02040502050405020303" pitchFamily="18" charset="0"/>
            </a:endParaRPr>
          </a:p>
        </p:txBody>
      </p:sp>
      <p:sp>
        <p:nvSpPr>
          <p:cNvPr id="4" name="Rectangle 3"/>
          <p:cNvSpPr/>
          <p:nvPr/>
        </p:nvSpPr>
        <p:spPr>
          <a:xfrm>
            <a:off x="342900" y="228600"/>
            <a:ext cx="8686800" cy="5638800"/>
          </a:xfrm>
          <a:prstGeom prst="rect">
            <a:avLst/>
          </a:prstGeom>
          <a:solidFill>
            <a:schemeClr val="bg1"/>
          </a:solidFill>
          <a:ln w="50800" cmpd="dbl">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90600" y="609600"/>
            <a:ext cx="7239000" cy="3816429"/>
          </a:xfrm>
          <a:prstGeom prst="rect">
            <a:avLst/>
          </a:prstGeom>
          <a:noFill/>
        </p:spPr>
        <p:txBody>
          <a:bodyPr wrap="square" rtlCol="0">
            <a:spAutoFit/>
          </a:bodyPr>
          <a:lstStyle/>
          <a:p>
            <a:pPr marL="285750" indent="-285750">
              <a:buClr>
                <a:schemeClr val="tx2">
                  <a:lumMod val="60000"/>
                  <a:lumOff val="40000"/>
                </a:schemeClr>
              </a:buClr>
              <a:buFont typeface="Arial" panose="020B0604020202020204" pitchFamily="34" charset="0"/>
              <a:buChar char="•"/>
            </a:pPr>
            <a:r>
              <a:rPr lang="en-US" sz="3200" dirty="0" smtClean="0">
                <a:latin typeface="Arial Narrow" panose="020B0606020202030204" pitchFamily="34" charset="0"/>
              </a:rPr>
              <a:t>A person’s accountability before God is predicated upon one’s personal capacity to discern good from evil and right from wrong and to appreciate the facts that one’s choice in these areas are willful rebellion against God and His purpose in one’s life.</a:t>
            </a:r>
          </a:p>
          <a:p>
            <a:pPr>
              <a:buClr>
                <a:schemeClr val="tx2">
                  <a:lumMod val="60000"/>
                  <a:lumOff val="40000"/>
                </a:schemeClr>
              </a:buClr>
            </a:pPr>
            <a:endParaRPr lang="en-US" sz="3200" dirty="0" smtClean="0">
              <a:latin typeface="Arial Narrow" panose="020B0606020202030204" pitchFamily="34" charset="0"/>
            </a:endParaRPr>
          </a:p>
          <a:p>
            <a:endParaRPr lang="en-US" dirty="0"/>
          </a:p>
        </p:txBody>
      </p:sp>
    </p:spTree>
    <p:extLst>
      <p:ext uri="{BB962C8B-B14F-4D97-AF65-F5344CB8AC3E}">
        <p14:creationId xmlns:p14="http://schemas.microsoft.com/office/powerpoint/2010/main" val="2592748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5943600"/>
            <a:ext cx="9144000" cy="830997"/>
          </a:xfrm>
          <a:prstGeom prst="rect">
            <a:avLst/>
          </a:prstGeom>
          <a:noFill/>
        </p:spPr>
        <p:txBody>
          <a:bodyPr wrap="square" rtlCol="0">
            <a:spAutoFit/>
            <a:scene3d>
              <a:camera prst="orthographicFront"/>
              <a:lightRig rig="threePt" dir="t"/>
            </a:scene3d>
            <a:sp3d extrusionH="57150">
              <a:bevelT w="38100" h="38100"/>
            </a:sp3d>
          </a:bodyPr>
          <a:lstStyle/>
          <a:p>
            <a:pPr algn="ctr"/>
            <a:r>
              <a:rPr lang="en-US" sz="4800" b="1" dirty="0" smtClean="0">
                <a:ln w="18415" cmpd="sng">
                  <a:solidFill>
                    <a:schemeClr val="tx2">
                      <a:lumMod val="75000"/>
                    </a:schemeClr>
                  </a:solidFill>
                  <a:prstDash val="solid"/>
                </a:ln>
                <a:solidFill>
                  <a:schemeClr val="tx2">
                    <a:lumMod val="75000"/>
                  </a:schemeClr>
                </a:solidFill>
                <a:effectLst/>
                <a:latin typeface="Georgia" panose="02040502050405020303" pitchFamily="18" charset="0"/>
              </a:rPr>
              <a:t>“Coming of Age”</a:t>
            </a:r>
            <a:endParaRPr lang="en-US" sz="4800" b="1" dirty="0">
              <a:ln w="18415" cmpd="sng">
                <a:solidFill>
                  <a:schemeClr val="tx2">
                    <a:lumMod val="75000"/>
                  </a:schemeClr>
                </a:solidFill>
                <a:prstDash val="solid"/>
              </a:ln>
              <a:solidFill>
                <a:schemeClr val="tx2">
                  <a:lumMod val="75000"/>
                </a:schemeClr>
              </a:solidFill>
              <a:effectLst/>
              <a:latin typeface="Georgia" panose="02040502050405020303" pitchFamily="18" charset="0"/>
            </a:endParaRPr>
          </a:p>
        </p:txBody>
      </p:sp>
      <p:sp>
        <p:nvSpPr>
          <p:cNvPr id="4" name="Rectangle 3"/>
          <p:cNvSpPr/>
          <p:nvPr/>
        </p:nvSpPr>
        <p:spPr>
          <a:xfrm>
            <a:off x="342900" y="228600"/>
            <a:ext cx="8686800" cy="5638800"/>
          </a:xfrm>
          <a:prstGeom prst="rect">
            <a:avLst/>
          </a:prstGeom>
          <a:solidFill>
            <a:schemeClr val="bg1"/>
          </a:solidFill>
          <a:ln w="50800" cmpd="dbl">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90600" y="1288971"/>
            <a:ext cx="7239000" cy="3816429"/>
          </a:xfrm>
          <a:prstGeom prst="rect">
            <a:avLst/>
          </a:prstGeom>
          <a:noFill/>
        </p:spPr>
        <p:txBody>
          <a:bodyPr wrap="square" rtlCol="0">
            <a:spAutoFit/>
          </a:bodyPr>
          <a:lstStyle/>
          <a:p>
            <a:pPr marL="285750" indent="-285750" algn="ctr">
              <a:buClr>
                <a:schemeClr val="tx2">
                  <a:lumMod val="60000"/>
                  <a:lumOff val="40000"/>
                </a:schemeClr>
              </a:buClr>
              <a:buFont typeface="Arial" panose="020B0604020202020204" pitchFamily="34" charset="0"/>
              <a:buChar char="•"/>
            </a:pPr>
            <a:r>
              <a:rPr lang="en-US" sz="3200" dirty="0" smtClean="0">
                <a:latin typeface="Arial Narrow" panose="020B0606020202030204" pitchFamily="34" charset="0"/>
              </a:rPr>
              <a:t>Judaism: Bar &amp; Bat </a:t>
            </a:r>
            <a:r>
              <a:rPr lang="en-US" sz="3200" dirty="0" err="1" smtClean="0">
                <a:latin typeface="Arial Narrow" panose="020B0606020202030204" pitchFamily="34" charset="0"/>
              </a:rPr>
              <a:t>Mitvah</a:t>
            </a:r>
            <a:r>
              <a:rPr lang="en-US" sz="3200" dirty="0" smtClean="0">
                <a:latin typeface="Arial Narrow" panose="020B0606020202030204" pitchFamily="34" charset="0"/>
              </a:rPr>
              <a:t> (12-13)</a:t>
            </a:r>
          </a:p>
          <a:p>
            <a:pPr marL="285750" indent="-285750" algn="ctr">
              <a:buClr>
                <a:schemeClr val="tx2">
                  <a:lumMod val="60000"/>
                  <a:lumOff val="40000"/>
                </a:schemeClr>
              </a:buClr>
              <a:buFont typeface="Arial" panose="020B0604020202020204" pitchFamily="34" charset="0"/>
              <a:buChar char="•"/>
            </a:pPr>
            <a:r>
              <a:rPr lang="en-US" sz="3200" dirty="0" smtClean="0">
                <a:latin typeface="Arial Narrow" panose="020B0606020202030204" pitchFamily="34" charset="0"/>
              </a:rPr>
              <a:t>Catholicism: “Age of Reason” (12-13)</a:t>
            </a:r>
          </a:p>
          <a:p>
            <a:pPr marL="285750" indent="-285750" algn="ctr">
              <a:buClr>
                <a:schemeClr val="tx2">
                  <a:lumMod val="60000"/>
                  <a:lumOff val="40000"/>
                </a:schemeClr>
              </a:buClr>
              <a:buFont typeface="Arial" panose="020B0604020202020204" pitchFamily="34" charset="0"/>
              <a:buChar char="•"/>
            </a:pPr>
            <a:r>
              <a:rPr lang="en-US" sz="3200" dirty="0" smtClean="0">
                <a:latin typeface="Arial Narrow" panose="020B0606020202030204" pitchFamily="34" charset="0"/>
              </a:rPr>
              <a:t>Protestant Catechism (12-13)</a:t>
            </a:r>
          </a:p>
          <a:p>
            <a:pPr marL="285750" indent="-285750" algn="ctr">
              <a:buClr>
                <a:schemeClr val="tx2">
                  <a:lumMod val="60000"/>
                  <a:lumOff val="40000"/>
                </a:schemeClr>
              </a:buClr>
              <a:buFont typeface="Arial" panose="020B0604020202020204" pitchFamily="34" charset="0"/>
              <a:buChar char="•"/>
            </a:pPr>
            <a:r>
              <a:rPr lang="en-US" sz="3200" dirty="0" smtClean="0">
                <a:latin typeface="Arial Narrow" panose="020B0606020202030204" pitchFamily="34" charset="0"/>
              </a:rPr>
              <a:t>Mormonism (8)</a:t>
            </a:r>
          </a:p>
          <a:p>
            <a:pPr marL="285750" indent="-285750" algn="ctr">
              <a:buClr>
                <a:schemeClr val="tx2">
                  <a:lumMod val="60000"/>
                  <a:lumOff val="40000"/>
                </a:schemeClr>
              </a:buClr>
              <a:buFont typeface="Arial" panose="020B0604020202020204" pitchFamily="34" charset="0"/>
              <a:buChar char="•"/>
            </a:pPr>
            <a:r>
              <a:rPr lang="en-US" sz="3200" dirty="0" smtClean="0">
                <a:latin typeface="Arial Narrow" panose="020B0606020202030204" pitchFamily="34" charset="0"/>
              </a:rPr>
              <a:t>Buddhism (20)</a:t>
            </a:r>
          </a:p>
          <a:p>
            <a:pPr marL="285750" indent="-285750" algn="ctr">
              <a:buClr>
                <a:schemeClr val="tx2">
                  <a:lumMod val="60000"/>
                  <a:lumOff val="40000"/>
                </a:schemeClr>
              </a:buClr>
              <a:buFont typeface="Arial" panose="020B0604020202020204" pitchFamily="34" charset="0"/>
              <a:buChar char="•"/>
            </a:pPr>
            <a:r>
              <a:rPr lang="en-US" sz="3200" dirty="0" smtClean="0">
                <a:latin typeface="Arial Narrow" panose="020B0606020202030204" pitchFamily="34" charset="0"/>
              </a:rPr>
              <a:t>Hinduism (20)</a:t>
            </a:r>
          </a:p>
          <a:p>
            <a:pPr>
              <a:buClr>
                <a:schemeClr val="tx2">
                  <a:lumMod val="60000"/>
                  <a:lumOff val="40000"/>
                </a:schemeClr>
              </a:buClr>
            </a:pPr>
            <a:endParaRPr lang="en-US" sz="3200" dirty="0" smtClean="0">
              <a:latin typeface="Arial Narrow" panose="020B0606020202030204" pitchFamily="34" charset="0"/>
            </a:endParaRP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696749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5943600"/>
            <a:ext cx="9144000" cy="830997"/>
          </a:xfrm>
          <a:prstGeom prst="rect">
            <a:avLst/>
          </a:prstGeom>
          <a:noFill/>
        </p:spPr>
        <p:txBody>
          <a:bodyPr wrap="square" rtlCol="0">
            <a:spAutoFit/>
            <a:scene3d>
              <a:camera prst="orthographicFront"/>
              <a:lightRig rig="threePt" dir="t"/>
            </a:scene3d>
            <a:sp3d extrusionH="57150">
              <a:bevelT w="38100" h="38100"/>
            </a:sp3d>
          </a:bodyPr>
          <a:lstStyle/>
          <a:p>
            <a:pPr algn="ctr"/>
            <a:r>
              <a:rPr lang="en-US" sz="4800" b="1" dirty="0" smtClean="0">
                <a:ln w="18415" cmpd="sng">
                  <a:solidFill>
                    <a:schemeClr val="tx2">
                      <a:lumMod val="75000"/>
                    </a:schemeClr>
                  </a:solidFill>
                  <a:prstDash val="solid"/>
                </a:ln>
                <a:solidFill>
                  <a:schemeClr val="tx2">
                    <a:lumMod val="75000"/>
                  </a:schemeClr>
                </a:solidFill>
                <a:effectLst/>
                <a:latin typeface="Georgia" panose="02040502050405020303" pitchFamily="18" charset="0"/>
              </a:rPr>
              <a:t>AGE of ACCOUNTABILITY</a:t>
            </a:r>
            <a:endParaRPr lang="en-US" sz="4800" b="1" dirty="0">
              <a:ln w="18415" cmpd="sng">
                <a:solidFill>
                  <a:schemeClr val="tx2">
                    <a:lumMod val="75000"/>
                  </a:schemeClr>
                </a:solidFill>
                <a:prstDash val="solid"/>
              </a:ln>
              <a:solidFill>
                <a:schemeClr val="tx2">
                  <a:lumMod val="75000"/>
                </a:schemeClr>
              </a:solidFill>
              <a:effectLst/>
              <a:latin typeface="Georgia" panose="02040502050405020303" pitchFamily="18" charset="0"/>
            </a:endParaRPr>
          </a:p>
        </p:txBody>
      </p:sp>
      <p:sp>
        <p:nvSpPr>
          <p:cNvPr id="4" name="Rectangle 3"/>
          <p:cNvSpPr/>
          <p:nvPr/>
        </p:nvSpPr>
        <p:spPr>
          <a:xfrm>
            <a:off x="342900" y="228600"/>
            <a:ext cx="8686800" cy="5638800"/>
          </a:xfrm>
          <a:prstGeom prst="rect">
            <a:avLst/>
          </a:prstGeom>
          <a:solidFill>
            <a:schemeClr val="bg1"/>
          </a:solidFill>
          <a:ln w="50800" cmpd="dbl">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90600" y="609600"/>
            <a:ext cx="7239000" cy="4801314"/>
          </a:xfrm>
          <a:prstGeom prst="rect">
            <a:avLst/>
          </a:prstGeom>
          <a:noFill/>
        </p:spPr>
        <p:txBody>
          <a:bodyPr wrap="square" rtlCol="0">
            <a:spAutoFit/>
          </a:bodyPr>
          <a:lstStyle/>
          <a:p>
            <a:pPr marL="285750" indent="-285750">
              <a:buClr>
                <a:schemeClr val="tx2">
                  <a:lumMod val="60000"/>
                  <a:lumOff val="40000"/>
                </a:schemeClr>
              </a:buClr>
              <a:buFont typeface="Arial" panose="020B0604020202020204" pitchFamily="34" charset="0"/>
              <a:buChar char="•"/>
            </a:pPr>
            <a:r>
              <a:rPr lang="en-US" sz="3200" dirty="0" smtClean="0">
                <a:latin typeface="Arial Narrow" panose="020B0606020202030204" pitchFamily="34" charset="0"/>
              </a:rPr>
              <a:t>Not Born Sinful: </a:t>
            </a:r>
            <a:r>
              <a:rPr lang="en-US" sz="3200" b="1" dirty="0" smtClean="0">
                <a:latin typeface="Arial Narrow" panose="020B0606020202030204" pitchFamily="34" charset="0"/>
              </a:rPr>
              <a:t>Ezekiel 18.20; Ecclesiastes 7.29; Jeremiah 19.4-5; Romans 9.10-11</a:t>
            </a:r>
          </a:p>
          <a:p>
            <a:pPr>
              <a:buClr>
                <a:schemeClr val="tx2">
                  <a:lumMod val="60000"/>
                  <a:lumOff val="40000"/>
                </a:schemeClr>
              </a:buClr>
            </a:pPr>
            <a:endParaRPr lang="en-US" sz="3200" dirty="0" smtClean="0">
              <a:latin typeface="Arial Narrow" panose="020B0606020202030204" pitchFamily="34" charset="0"/>
            </a:endParaRPr>
          </a:p>
          <a:p>
            <a:pPr marL="285750" indent="-285750">
              <a:buClr>
                <a:schemeClr val="tx2">
                  <a:lumMod val="60000"/>
                  <a:lumOff val="40000"/>
                </a:schemeClr>
              </a:buClr>
              <a:buFont typeface="Arial" panose="020B0604020202020204" pitchFamily="34" charset="0"/>
              <a:buChar char="•"/>
            </a:pPr>
            <a:r>
              <a:rPr lang="en-US" sz="3200" dirty="0" smtClean="0">
                <a:latin typeface="Arial Narrow" panose="020B0606020202030204" pitchFamily="34" charset="0"/>
              </a:rPr>
              <a:t>Accountable: </a:t>
            </a:r>
            <a:r>
              <a:rPr lang="en-US" sz="3200" b="1" dirty="0" smtClean="0">
                <a:latin typeface="Arial Narrow" panose="020B0606020202030204" pitchFamily="34" charset="0"/>
              </a:rPr>
              <a:t>Number 14.3 (Deuteronomy 1.35-39); Isaiah 7.15-16; I Corinthians 13.11; Hebrews 5.13-14</a:t>
            </a:r>
          </a:p>
          <a:p>
            <a:pPr>
              <a:buClr>
                <a:schemeClr val="tx2">
                  <a:lumMod val="60000"/>
                  <a:lumOff val="40000"/>
                </a:schemeClr>
              </a:buClr>
            </a:pPr>
            <a:endParaRPr lang="en-US" sz="3200" dirty="0" smtClean="0">
              <a:latin typeface="Arial Narrow" panose="020B0606020202030204" pitchFamily="34" charset="0"/>
            </a:endParaRPr>
          </a:p>
          <a:p>
            <a:pPr marL="285750" indent="-285750">
              <a:buClr>
                <a:schemeClr val="tx2">
                  <a:lumMod val="60000"/>
                  <a:lumOff val="40000"/>
                </a:schemeClr>
              </a:buClr>
              <a:buFont typeface="Arial" panose="020B0604020202020204" pitchFamily="34" charset="0"/>
              <a:buChar char="•"/>
            </a:pPr>
            <a:r>
              <a:rPr lang="en-US" sz="3200" dirty="0" smtClean="0">
                <a:latin typeface="Arial Narrow" panose="020B0606020202030204" pitchFamily="34" charset="0"/>
              </a:rPr>
              <a:t>Understanding:  </a:t>
            </a:r>
            <a:r>
              <a:rPr lang="en-US" sz="3200" b="1" dirty="0" smtClean="0">
                <a:latin typeface="Arial Narrow" panose="020B0606020202030204" pitchFamily="34" charset="0"/>
              </a:rPr>
              <a:t>Matthew 15.10; Mark 4.12; Acts 8.30; 10.34-35; Ephesians 5.17</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626014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5943600"/>
            <a:ext cx="9144000" cy="830997"/>
          </a:xfrm>
          <a:prstGeom prst="rect">
            <a:avLst/>
          </a:prstGeom>
          <a:noFill/>
        </p:spPr>
        <p:txBody>
          <a:bodyPr wrap="square" rtlCol="0">
            <a:spAutoFit/>
            <a:scene3d>
              <a:camera prst="orthographicFront"/>
              <a:lightRig rig="threePt" dir="t"/>
            </a:scene3d>
            <a:sp3d extrusionH="57150">
              <a:bevelT w="38100" h="38100"/>
            </a:sp3d>
          </a:bodyPr>
          <a:lstStyle/>
          <a:p>
            <a:pPr algn="ctr"/>
            <a:r>
              <a:rPr lang="en-US" sz="4800" b="1" dirty="0" smtClean="0">
                <a:ln w="18415" cmpd="sng">
                  <a:solidFill>
                    <a:schemeClr val="tx2">
                      <a:lumMod val="75000"/>
                    </a:schemeClr>
                  </a:solidFill>
                  <a:prstDash val="solid"/>
                </a:ln>
                <a:solidFill>
                  <a:schemeClr val="tx2">
                    <a:lumMod val="75000"/>
                  </a:schemeClr>
                </a:solidFill>
                <a:effectLst/>
                <a:latin typeface="Georgia" panose="02040502050405020303" pitchFamily="18" charset="0"/>
              </a:rPr>
              <a:t>AGE of ACCOUNTABILITY</a:t>
            </a:r>
            <a:endParaRPr lang="en-US" sz="4800" b="1" dirty="0">
              <a:ln w="18415" cmpd="sng">
                <a:solidFill>
                  <a:schemeClr val="tx2">
                    <a:lumMod val="75000"/>
                  </a:schemeClr>
                </a:solidFill>
                <a:prstDash val="solid"/>
              </a:ln>
              <a:solidFill>
                <a:schemeClr val="tx2">
                  <a:lumMod val="75000"/>
                </a:schemeClr>
              </a:solidFill>
              <a:effectLst/>
              <a:latin typeface="Georgia" panose="02040502050405020303" pitchFamily="18" charset="0"/>
            </a:endParaRPr>
          </a:p>
        </p:txBody>
      </p:sp>
      <p:sp>
        <p:nvSpPr>
          <p:cNvPr id="4" name="Rectangle 3"/>
          <p:cNvSpPr/>
          <p:nvPr/>
        </p:nvSpPr>
        <p:spPr>
          <a:xfrm>
            <a:off x="342900" y="228600"/>
            <a:ext cx="8686800" cy="5638800"/>
          </a:xfrm>
          <a:prstGeom prst="rect">
            <a:avLst/>
          </a:prstGeom>
          <a:solidFill>
            <a:schemeClr val="bg1"/>
          </a:solidFill>
          <a:ln w="50800" cmpd="dbl">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90600" y="609600"/>
            <a:ext cx="7239000" cy="4308872"/>
          </a:xfrm>
          <a:prstGeom prst="rect">
            <a:avLst/>
          </a:prstGeom>
          <a:noFill/>
        </p:spPr>
        <p:txBody>
          <a:bodyPr wrap="square" rtlCol="0">
            <a:spAutoFit/>
          </a:bodyPr>
          <a:lstStyle/>
          <a:p>
            <a:pPr marL="285750" indent="-285750">
              <a:buClr>
                <a:schemeClr val="tx2">
                  <a:lumMod val="60000"/>
                  <a:lumOff val="40000"/>
                </a:schemeClr>
              </a:buClr>
              <a:buFont typeface="Arial" panose="020B0604020202020204" pitchFamily="34" charset="0"/>
              <a:buChar char="•"/>
            </a:pPr>
            <a:r>
              <a:rPr lang="en-US" sz="3200" dirty="0" smtClean="0">
                <a:latin typeface="Arial Narrow" panose="020B0606020202030204" pitchFamily="34" charset="0"/>
              </a:rPr>
              <a:t>A child can respond to facts long before they can commit to concepts.</a:t>
            </a:r>
            <a:endParaRPr lang="en-US" sz="3200" b="1" dirty="0" smtClean="0">
              <a:latin typeface="Arial Narrow" panose="020B0606020202030204" pitchFamily="34" charset="0"/>
            </a:endParaRPr>
          </a:p>
          <a:p>
            <a:pPr>
              <a:buClr>
                <a:schemeClr val="tx2">
                  <a:lumMod val="60000"/>
                  <a:lumOff val="40000"/>
                </a:schemeClr>
              </a:buClr>
            </a:pPr>
            <a:endParaRPr lang="en-US" sz="3200" dirty="0" smtClean="0">
              <a:latin typeface="Arial Narrow" panose="020B0606020202030204" pitchFamily="34" charset="0"/>
            </a:endParaRPr>
          </a:p>
          <a:p>
            <a:pPr marL="285750" indent="-285750">
              <a:buClr>
                <a:schemeClr val="tx2">
                  <a:lumMod val="60000"/>
                  <a:lumOff val="40000"/>
                </a:schemeClr>
              </a:buClr>
              <a:buFont typeface="Arial" panose="020B0604020202020204" pitchFamily="34" charset="0"/>
              <a:buChar char="•"/>
            </a:pPr>
            <a:r>
              <a:rPr lang="en-US" sz="3200" dirty="0" smtClean="0">
                <a:latin typeface="Arial Narrow" panose="020B0606020202030204" pitchFamily="34" charset="0"/>
              </a:rPr>
              <a:t>We can easily confuse curiosity with conviction.</a:t>
            </a:r>
            <a:endParaRPr lang="en-US" sz="3200" b="1" dirty="0" smtClean="0">
              <a:latin typeface="Arial Narrow" panose="020B0606020202030204" pitchFamily="34" charset="0"/>
            </a:endParaRPr>
          </a:p>
          <a:p>
            <a:pPr>
              <a:buClr>
                <a:schemeClr val="tx2">
                  <a:lumMod val="60000"/>
                  <a:lumOff val="40000"/>
                </a:schemeClr>
              </a:buClr>
            </a:pPr>
            <a:endParaRPr lang="en-US" sz="3200" dirty="0" smtClean="0">
              <a:latin typeface="Arial Narrow" panose="020B0606020202030204" pitchFamily="34" charset="0"/>
            </a:endParaRPr>
          </a:p>
          <a:p>
            <a:pPr marL="285750" indent="-285750">
              <a:buClr>
                <a:schemeClr val="tx2">
                  <a:lumMod val="60000"/>
                  <a:lumOff val="40000"/>
                </a:schemeClr>
              </a:buClr>
              <a:buFont typeface="Arial" panose="020B0604020202020204" pitchFamily="34" charset="0"/>
              <a:buChar char="•"/>
            </a:pPr>
            <a:r>
              <a:rPr lang="en-US" sz="3200" dirty="0" smtClean="0">
                <a:latin typeface="Arial Narrow" panose="020B0606020202030204" pitchFamily="34" charset="0"/>
              </a:rPr>
              <a:t>Even when comprehension is expressed that is not necessarily a repentant response.</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793577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5943600"/>
            <a:ext cx="9144000" cy="830997"/>
          </a:xfrm>
          <a:prstGeom prst="rect">
            <a:avLst/>
          </a:prstGeom>
          <a:noFill/>
        </p:spPr>
        <p:txBody>
          <a:bodyPr wrap="square" rtlCol="0">
            <a:spAutoFit/>
            <a:scene3d>
              <a:camera prst="orthographicFront"/>
              <a:lightRig rig="threePt" dir="t"/>
            </a:scene3d>
            <a:sp3d extrusionH="57150">
              <a:bevelT w="38100" h="38100"/>
            </a:sp3d>
          </a:bodyPr>
          <a:lstStyle/>
          <a:p>
            <a:pPr algn="ctr"/>
            <a:r>
              <a:rPr lang="en-US" sz="4800" b="1" dirty="0" smtClean="0">
                <a:ln w="18415" cmpd="sng">
                  <a:solidFill>
                    <a:schemeClr val="tx2">
                      <a:lumMod val="75000"/>
                    </a:schemeClr>
                  </a:solidFill>
                  <a:prstDash val="solid"/>
                </a:ln>
                <a:solidFill>
                  <a:schemeClr val="tx2">
                    <a:lumMod val="75000"/>
                  </a:schemeClr>
                </a:solidFill>
                <a:effectLst/>
                <a:latin typeface="Georgia" panose="02040502050405020303" pitchFamily="18" charset="0"/>
              </a:rPr>
              <a:t>AGE of ACCOUNTABILITY</a:t>
            </a:r>
            <a:endParaRPr lang="en-US" sz="4800" b="1" dirty="0">
              <a:ln w="18415" cmpd="sng">
                <a:solidFill>
                  <a:schemeClr val="tx2">
                    <a:lumMod val="75000"/>
                  </a:schemeClr>
                </a:solidFill>
                <a:prstDash val="solid"/>
              </a:ln>
              <a:solidFill>
                <a:schemeClr val="tx2">
                  <a:lumMod val="75000"/>
                </a:schemeClr>
              </a:solidFill>
              <a:effectLst/>
              <a:latin typeface="Georgia" panose="02040502050405020303" pitchFamily="18" charset="0"/>
            </a:endParaRPr>
          </a:p>
        </p:txBody>
      </p:sp>
      <p:sp>
        <p:nvSpPr>
          <p:cNvPr id="4" name="Rectangle 3"/>
          <p:cNvSpPr/>
          <p:nvPr/>
        </p:nvSpPr>
        <p:spPr>
          <a:xfrm>
            <a:off x="342900" y="228600"/>
            <a:ext cx="8686800" cy="5638800"/>
          </a:xfrm>
          <a:prstGeom prst="rect">
            <a:avLst/>
          </a:prstGeom>
          <a:solidFill>
            <a:schemeClr val="bg1"/>
          </a:solidFill>
          <a:ln w="50800" cmpd="dbl">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90600" y="609600"/>
            <a:ext cx="7239000" cy="5293757"/>
          </a:xfrm>
          <a:prstGeom prst="rect">
            <a:avLst/>
          </a:prstGeom>
          <a:noFill/>
        </p:spPr>
        <p:txBody>
          <a:bodyPr wrap="square" rtlCol="0">
            <a:spAutoFit/>
          </a:bodyPr>
          <a:lstStyle/>
          <a:p>
            <a:pPr marL="285750" indent="-285750">
              <a:buClr>
                <a:schemeClr val="tx2">
                  <a:lumMod val="60000"/>
                  <a:lumOff val="40000"/>
                </a:schemeClr>
              </a:buClr>
              <a:buFont typeface="Arial" panose="020B0604020202020204" pitchFamily="34" charset="0"/>
              <a:buChar char="•"/>
            </a:pPr>
            <a:r>
              <a:rPr lang="en-US" sz="3200" dirty="0" smtClean="0">
                <a:latin typeface="Arial Narrow" panose="020B0606020202030204" pitchFamily="34" charset="0"/>
              </a:rPr>
              <a:t>Does the child participate in worship? </a:t>
            </a:r>
          </a:p>
          <a:p>
            <a:pPr>
              <a:buClr>
                <a:schemeClr val="tx2">
                  <a:lumMod val="60000"/>
                  <a:lumOff val="40000"/>
                </a:schemeClr>
              </a:buClr>
            </a:pPr>
            <a:r>
              <a:rPr lang="en-US" sz="3200" dirty="0">
                <a:latin typeface="Arial Narrow" panose="020B0606020202030204" pitchFamily="34" charset="0"/>
              </a:rPr>
              <a:t>	</a:t>
            </a:r>
            <a:r>
              <a:rPr lang="en-US" sz="3200" b="1" dirty="0" smtClean="0">
                <a:latin typeface="Arial Narrow" panose="020B0606020202030204" pitchFamily="34" charset="0"/>
              </a:rPr>
              <a:t>(I Chronicles 16.29; I Peter 2.5,9</a:t>
            </a:r>
            <a:r>
              <a:rPr lang="en-US" sz="3200" dirty="0" smtClean="0">
                <a:latin typeface="Arial Narrow" panose="020B0606020202030204" pitchFamily="34" charset="0"/>
              </a:rPr>
              <a:t>)</a:t>
            </a:r>
            <a:endParaRPr lang="en-US" sz="3200" b="1" dirty="0" smtClean="0">
              <a:latin typeface="Arial Narrow" panose="020B0606020202030204" pitchFamily="34" charset="0"/>
            </a:endParaRPr>
          </a:p>
          <a:p>
            <a:pPr>
              <a:buClr>
                <a:schemeClr val="tx2">
                  <a:lumMod val="60000"/>
                  <a:lumOff val="40000"/>
                </a:schemeClr>
              </a:buClr>
            </a:pPr>
            <a:endParaRPr lang="en-US" sz="3200" dirty="0" smtClean="0">
              <a:latin typeface="Arial Narrow" panose="020B0606020202030204" pitchFamily="34" charset="0"/>
            </a:endParaRPr>
          </a:p>
          <a:p>
            <a:pPr marL="285750" indent="-285750">
              <a:buClr>
                <a:schemeClr val="tx2">
                  <a:lumMod val="60000"/>
                  <a:lumOff val="40000"/>
                </a:schemeClr>
              </a:buClr>
              <a:buFont typeface="Arial" panose="020B0604020202020204" pitchFamily="34" charset="0"/>
              <a:buChar char="•"/>
            </a:pPr>
            <a:r>
              <a:rPr lang="en-US" sz="3200" dirty="0" smtClean="0">
                <a:latin typeface="Arial Narrow" panose="020B0606020202030204" pitchFamily="34" charset="0"/>
              </a:rPr>
              <a:t>Does the child show a deeper understanding than simply knowing the facts?</a:t>
            </a:r>
          </a:p>
          <a:p>
            <a:pPr>
              <a:buClr>
                <a:schemeClr val="tx2">
                  <a:lumMod val="60000"/>
                  <a:lumOff val="40000"/>
                </a:schemeClr>
              </a:buClr>
            </a:pPr>
            <a:r>
              <a:rPr lang="en-US" sz="3200" b="1" dirty="0">
                <a:latin typeface="Arial Narrow" panose="020B0606020202030204" pitchFamily="34" charset="0"/>
              </a:rPr>
              <a:t>	</a:t>
            </a:r>
            <a:r>
              <a:rPr lang="en-US" sz="3200" b="1" dirty="0" smtClean="0">
                <a:latin typeface="Arial Narrow" panose="020B0606020202030204" pitchFamily="34" charset="0"/>
              </a:rPr>
              <a:t>(II Timothy 3.15)</a:t>
            </a:r>
          </a:p>
          <a:p>
            <a:pPr>
              <a:buClr>
                <a:schemeClr val="tx2">
                  <a:lumMod val="60000"/>
                  <a:lumOff val="40000"/>
                </a:schemeClr>
              </a:buClr>
            </a:pPr>
            <a:endParaRPr lang="en-US" sz="3200" dirty="0" smtClean="0">
              <a:latin typeface="Arial Narrow" panose="020B0606020202030204" pitchFamily="34" charset="0"/>
            </a:endParaRPr>
          </a:p>
          <a:p>
            <a:pPr marL="285750" indent="-285750">
              <a:buClr>
                <a:schemeClr val="tx2">
                  <a:lumMod val="60000"/>
                  <a:lumOff val="40000"/>
                </a:schemeClr>
              </a:buClr>
              <a:buFont typeface="Arial" panose="020B0604020202020204" pitchFamily="34" charset="0"/>
              <a:buChar char="•"/>
            </a:pPr>
            <a:r>
              <a:rPr lang="en-US" sz="3200" dirty="0" smtClean="0">
                <a:latin typeface="Arial Narrow" panose="020B0606020202030204" pitchFamily="34" charset="0"/>
              </a:rPr>
              <a:t>Does the child understand that this decision is to affect their future?</a:t>
            </a:r>
          </a:p>
          <a:p>
            <a:pPr>
              <a:buClr>
                <a:schemeClr val="tx2">
                  <a:lumMod val="60000"/>
                  <a:lumOff val="40000"/>
                </a:schemeClr>
              </a:buClr>
            </a:pPr>
            <a:r>
              <a:rPr lang="en-US" sz="3200" b="1" dirty="0">
                <a:latin typeface="Arial Narrow" panose="020B0606020202030204" pitchFamily="34" charset="0"/>
              </a:rPr>
              <a:t>	</a:t>
            </a:r>
            <a:r>
              <a:rPr lang="en-US" sz="3200" b="1" dirty="0" smtClean="0">
                <a:latin typeface="Arial Narrow" panose="020B0606020202030204" pitchFamily="34" charset="0"/>
              </a:rPr>
              <a:t>(Romans 7.4; Ephesians 5.22-23)</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81271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5943600"/>
            <a:ext cx="9144000" cy="830997"/>
          </a:xfrm>
          <a:prstGeom prst="rect">
            <a:avLst/>
          </a:prstGeom>
          <a:noFill/>
        </p:spPr>
        <p:txBody>
          <a:bodyPr wrap="square" rtlCol="0">
            <a:spAutoFit/>
            <a:scene3d>
              <a:camera prst="orthographicFront"/>
              <a:lightRig rig="threePt" dir="t"/>
            </a:scene3d>
            <a:sp3d extrusionH="57150">
              <a:bevelT w="38100" h="38100"/>
            </a:sp3d>
          </a:bodyPr>
          <a:lstStyle/>
          <a:p>
            <a:pPr algn="ctr"/>
            <a:r>
              <a:rPr lang="en-US" sz="4800" b="1" dirty="0" smtClean="0">
                <a:ln w="18415" cmpd="sng">
                  <a:solidFill>
                    <a:schemeClr val="tx2">
                      <a:lumMod val="75000"/>
                    </a:schemeClr>
                  </a:solidFill>
                  <a:prstDash val="solid"/>
                </a:ln>
                <a:solidFill>
                  <a:schemeClr val="tx2">
                    <a:lumMod val="75000"/>
                  </a:schemeClr>
                </a:solidFill>
                <a:effectLst/>
                <a:latin typeface="Georgia" panose="02040502050405020303" pitchFamily="18" charset="0"/>
              </a:rPr>
              <a:t>AGE of ACCOUNTABILITY</a:t>
            </a:r>
            <a:endParaRPr lang="en-US" sz="4800" b="1" dirty="0">
              <a:ln w="18415" cmpd="sng">
                <a:solidFill>
                  <a:schemeClr val="tx2">
                    <a:lumMod val="75000"/>
                  </a:schemeClr>
                </a:solidFill>
                <a:prstDash val="solid"/>
              </a:ln>
              <a:solidFill>
                <a:schemeClr val="tx2">
                  <a:lumMod val="75000"/>
                </a:schemeClr>
              </a:solidFill>
              <a:effectLst/>
              <a:latin typeface="Georgia" panose="02040502050405020303" pitchFamily="18" charset="0"/>
            </a:endParaRPr>
          </a:p>
        </p:txBody>
      </p:sp>
      <p:sp>
        <p:nvSpPr>
          <p:cNvPr id="4" name="Rectangle 3"/>
          <p:cNvSpPr/>
          <p:nvPr/>
        </p:nvSpPr>
        <p:spPr>
          <a:xfrm>
            <a:off x="342900" y="228600"/>
            <a:ext cx="8686800" cy="5638800"/>
          </a:xfrm>
          <a:prstGeom prst="rect">
            <a:avLst/>
          </a:prstGeom>
          <a:solidFill>
            <a:schemeClr val="bg1"/>
          </a:solidFill>
          <a:ln w="50800" cmpd="dbl">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219200" y="685800"/>
            <a:ext cx="5486400" cy="584775"/>
          </a:xfrm>
          <a:prstGeom prst="rect">
            <a:avLst/>
          </a:prstGeom>
          <a:noFill/>
        </p:spPr>
        <p:txBody>
          <a:bodyPr wrap="square" rtlCol="0">
            <a:spAutoFit/>
          </a:bodyPr>
          <a:lstStyle/>
          <a:p>
            <a:r>
              <a:rPr lang="en-US" sz="3200" b="1" dirty="0" smtClean="0">
                <a:ln w="18415" cmpd="sng">
                  <a:solidFill>
                    <a:schemeClr val="tx2">
                      <a:lumMod val="60000"/>
                      <a:lumOff val="40000"/>
                    </a:schemeClr>
                  </a:solidFill>
                  <a:prstDash val="solid"/>
                </a:ln>
                <a:solidFill>
                  <a:schemeClr val="tx2">
                    <a:lumMod val="60000"/>
                    <a:lumOff val="40000"/>
                  </a:schemeClr>
                </a:solidFill>
                <a:latin typeface="Georgia" panose="02040502050405020303" pitchFamily="18" charset="0"/>
              </a:rPr>
              <a:t>JUST DO IT!</a:t>
            </a:r>
            <a:endParaRPr lang="en-US" sz="3200" b="1" dirty="0">
              <a:ln w="18415" cmpd="sng">
                <a:solidFill>
                  <a:schemeClr val="tx2">
                    <a:lumMod val="60000"/>
                    <a:lumOff val="40000"/>
                  </a:schemeClr>
                </a:solidFill>
                <a:prstDash val="solid"/>
              </a:ln>
              <a:solidFill>
                <a:schemeClr val="tx2">
                  <a:lumMod val="60000"/>
                  <a:lumOff val="40000"/>
                </a:schemeClr>
              </a:solidFill>
              <a:latin typeface="Georgia" panose="02040502050405020303" pitchFamily="18" charset="0"/>
            </a:endParaRPr>
          </a:p>
        </p:txBody>
      </p:sp>
      <p:sp>
        <p:nvSpPr>
          <p:cNvPr id="6" name="TextBox 5"/>
          <p:cNvSpPr txBox="1"/>
          <p:nvPr/>
        </p:nvSpPr>
        <p:spPr>
          <a:xfrm>
            <a:off x="1219200" y="2895600"/>
            <a:ext cx="5486400" cy="584775"/>
          </a:xfrm>
          <a:prstGeom prst="rect">
            <a:avLst/>
          </a:prstGeom>
          <a:noFill/>
        </p:spPr>
        <p:txBody>
          <a:bodyPr wrap="square" rtlCol="0">
            <a:spAutoFit/>
          </a:bodyPr>
          <a:lstStyle/>
          <a:p>
            <a:pPr lvl="0"/>
            <a:r>
              <a:rPr lang="en-US" sz="3200" b="1" dirty="0" smtClean="0">
                <a:ln w="18415" cmpd="sng">
                  <a:solidFill>
                    <a:srgbClr val="1F497D">
                      <a:lumMod val="60000"/>
                      <a:lumOff val="40000"/>
                    </a:srgbClr>
                  </a:solidFill>
                  <a:prstDash val="solid"/>
                </a:ln>
                <a:solidFill>
                  <a:srgbClr val="1F497D">
                    <a:lumMod val="60000"/>
                    <a:lumOff val="40000"/>
                  </a:srgbClr>
                </a:solidFill>
                <a:latin typeface="Georgia" panose="02040502050405020303" pitchFamily="18" charset="0"/>
              </a:rPr>
              <a:t>TOO CAUTIOUS…</a:t>
            </a:r>
            <a:endParaRPr lang="en-US" sz="3200" b="1" dirty="0">
              <a:ln w="18415" cmpd="sng">
                <a:solidFill>
                  <a:srgbClr val="1F497D">
                    <a:lumMod val="60000"/>
                    <a:lumOff val="40000"/>
                  </a:srgbClr>
                </a:solidFill>
                <a:prstDash val="solid"/>
              </a:ln>
              <a:solidFill>
                <a:srgbClr val="1F497D">
                  <a:lumMod val="60000"/>
                  <a:lumOff val="40000"/>
                </a:srgbClr>
              </a:solidFill>
              <a:latin typeface="Georgia" panose="02040502050405020303" pitchFamily="18" charset="0"/>
            </a:endParaRPr>
          </a:p>
        </p:txBody>
      </p:sp>
      <p:sp>
        <p:nvSpPr>
          <p:cNvPr id="7" name="TextBox 6"/>
          <p:cNvSpPr txBox="1"/>
          <p:nvPr/>
        </p:nvSpPr>
        <p:spPr>
          <a:xfrm>
            <a:off x="1600200" y="1143000"/>
            <a:ext cx="6781800" cy="1846659"/>
          </a:xfrm>
          <a:prstGeom prst="rect">
            <a:avLst/>
          </a:prstGeom>
          <a:noFill/>
        </p:spPr>
        <p:txBody>
          <a:bodyPr wrap="square" rtlCol="0">
            <a:spAutoFit/>
          </a:bodyPr>
          <a:lstStyle/>
          <a:p>
            <a:pPr marL="285750" indent="-285750">
              <a:buClr>
                <a:schemeClr val="tx2">
                  <a:lumMod val="60000"/>
                  <a:lumOff val="40000"/>
                </a:schemeClr>
              </a:buClr>
              <a:buFont typeface="Arial" panose="020B0604020202020204" pitchFamily="34" charset="0"/>
              <a:buChar char="•"/>
            </a:pPr>
            <a:r>
              <a:rPr lang="en-US" sz="3200" dirty="0" smtClean="0">
                <a:latin typeface="Arial Narrow" panose="020B0606020202030204" pitchFamily="34" charset="0"/>
              </a:rPr>
              <a:t>False Assurance</a:t>
            </a:r>
          </a:p>
          <a:p>
            <a:pPr marL="285750" indent="-285750">
              <a:buClr>
                <a:schemeClr val="tx2">
                  <a:lumMod val="60000"/>
                  <a:lumOff val="40000"/>
                </a:schemeClr>
              </a:buClr>
              <a:buFont typeface="Arial" panose="020B0604020202020204" pitchFamily="34" charset="0"/>
              <a:buChar char="•"/>
            </a:pPr>
            <a:r>
              <a:rPr lang="en-US" sz="3200" dirty="0" smtClean="0">
                <a:latin typeface="Arial Narrow" panose="020B0606020202030204" pitchFamily="34" charset="0"/>
              </a:rPr>
              <a:t>Emotion (Parent or Child) versus Knowledge</a:t>
            </a:r>
          </a:p>
          <a:p>
            <a:endParaRPr lang="en-US" dirty="0"/>
          </a:p>
        </p:txBody>
      </p:sp>
      <p:sp>
        <p:nvSpPr>
          <p:cNvPr id="8" name="TextBox 7"/>
          <p:cNvSpPr txBox="1"/>
          <p:nvPr/>
        </p:nvSpPr>
        <p:spPr>
          <a:xfrm>
            <a:off x="1600200" y="3352800"/>
            <a:ext cx="6781800" cy="2554545"/>
          </a:xfrm>
          <a:prstGeom prst="rect">
            <a:avLst/>
          </a:prstGeom>
          <a:noFill/>
        </p:spPr>
        <p:txBody>
          <a:bodyPr wrap="square" rtlCol="0">
            <a:spAutoFit/>
          </a:bodyPr>
          <a:lstStyle/>
          <a:p>
            <a:pPr marL="285750" lvl="0" indent="-285750">
              <a:buClr>
                <a:srgbClr val="1F497D">
                  <a:lumMod val="60000"/>
                  <a:lumOff val="40000"/>
                </a:srgbClr>
              </a:buClr>
              <a:buFont typeface="Arial" panose="020B0604020202020204" pitchFamily="34" charset="0"/>
              <a:buChar char="•"/>
            </a:pPr>
            <a:r>
              <a:rPr lang="en-US" sz="3200" dirty="0" smtClean="0">
                <a:solidFill>
                  <a:prstClr val="black"/>
                </a:solidFill>
                <a:latin typeface="Arial Narrow" panose="020B0606020202030204" pitchFamily="34" charset="0"/>
              </a:rPr>
              <a:t>Becoming a stumbling block.</a:t>
            </a:r>
            <a:endParaRPr lang="en-US" sz="3200" dirty="0">
              <a:solidFill>
                <a:prstClr val="black"/>
              </a:solidFill>
              <a:latin typeface="Arial Narrow" panose="020B0606020202030204" pitchFamily="34" charset="0"/>
            </a:endParaRPr>
          </a:p>
          <a:p>
            <a:pPr marL="285750" lvl="0" indent="-285750">
              <a:buClr>
                <a:srgbClr val="1F497D">
                  <a:lumMod val="60000"/>
                  <a:lumOff val="40000"/>
                </a:srgbClr>
              </a:buClr>
              <a:buFont typeface="Arial" panose="020B0604020202020204" pitchFamily="34" charset="0"/>
              <a:buChar char="•"/>
            </a:pPr>
            <a:r>
              <a:rPr lang="en-US" sz="3200" dirty="0" smtClean="0">
                <a:solidFill>
                  <a:prstClr val="black"/>
                </a:solidFill>
                <a:latin typeface="Arial Narrow" panose="020B0606020202030204" pitchFamily="34" charset="0"/>
              </a:rPr>
              <a:t>Failing to distinguishing between babes and the mature.</a:t>
            </a:r>
          </a:p>
          <a:p>
            <a:pPr marL="285750" lvl="0" indent="-285750">
              <a:buClr>
                <a:srgbClr val="1F497D">
                  <a:lumMod val="60000"/>
                  <a:lumOff val="40000"/>
                </a:srgbClr>
              </a:buClr>
              <a:buFont typeface="Arial" panose="020B0604020202020204" pitchFamily="34" charset="0"/>
              <a:buChar char="•"/>
            </a:pPr>
            <a:r>
              <a:rPr lang="en-US" sz="3200" dirty="0">
                <a:solidFill>
                  <a:prstClr val="black"/>
                </a:solidFill>
                <a:latin typeface="Arial Narrow" panose="020B0606020202030204" pitchFamily="34" charset="0"/>
              </a:rPr>
              <a:t>Can we ever be absolutely </a:t>
            </a:r>
            <a:r>
              <a:rPr lang="en-US" sz="3200" dirty="0" smtClean="0">
                <a:solidFill>
                  <a:prstClr val="black"/>
                </a:solidFill>
                <a:latin typeface="Arial Narrow" panose="020B0606020202030204" pitchFamily="34" charset="0"/>
              </a:rPr>
              <a:t>sure?</a:t>
            </a:r>
            <a:endParaRPr lang="en-US" sz="3200" dirty="0">
              <a:solidFill>
                <a:prstClr val="black"/>
              </a:solidFill>
              <a:latin typeface="Arial Narrow" panose="020B0606020202030204" pitchFamily="34" charset="0"/>
            </a:endParaRPr>
          </a:p>
          <a:p>
            <a:pPr lvl="0">
              <a:buClr>
                <a:srgbClr val="1F497D">
                  <a:lumMod val="60000"/>
                  <a:lumOff val="40000"/>
                </a:srgbClr>
              </a:buClr>
            </a:pPr>
            <a:endParaRPr lang="en-US" sz="32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2349194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281</Words>
  <Application>Microsoft Office PowerPoint</Application>
  <PresentationFormat>On-screen Show (4:3)</PresentationFormat>
  <Paragraphs>44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Georgia</vt:lpstr>
      <vt:lpstr>Arial Narrow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dc:creator>
  <cp:lastModifiedBy>David</cp:lastModifiedBy>
  <cp:revision>7</cp:revision>
  <dcterms:created xsi:type="dcterms:W3CDTF">2015-10-17T18:51:40Z</dcterms:created>
  <dcterms:modified xsi:type="dcterms:W3CDTF">2015-10-18T02:20:00Z</dcterms:modified>
</cp:coreProperties>
</file>