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5143500" type="screen16x9"/>
  <p:notesSz cx="6858000" cy="9144000"/>
  <p:embeddedFontLst>
    <p:embeddedFont>
      <p:font typeface="Bookman Old Style" panose="02050604050505020204" pitchFamily="18" charset="0"/>
      <p:regular r:id="rId6"/>
      <p:bold r:id="rId7"/>
      <p:italic r:id="rId8"/>
      <p:boldItalic r:id="rId9"/>
    </p:embeddedFont>
    <p:embeddedFont>
      <p:font typeface="Arial Narrow" panose="020B0606020202030204" pitchFamily="34" charset="0"/>
      <p:regular r:id="rId10"/>
      <p:bold r:id="rId11"/>
      <p:italic r:id="rId12"/>
      <p:boldItalic r:id="rId13"/>
    </p:embeddedFont>
    <p:embeddedFont>
      <p:font typeface="Calibri" panose="020F0502020204030204" pitchFamily="34" charset="0"/>
      <p:regular r:id="rId14"/>
      <p:bold r:id="rId15"/>
      <p:italic r:id="rId16"/>
      <p:boldItalic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744D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00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font" Target="fonts/font11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72E-F0EA-45AB-ABFE-963C4C0B4C5A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091A-AC60-4CBA-ABB9-EADD37D68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4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72E-F0EA-45AB-ABFE-963C4C0B4C5A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091A-AC60-4CBA-ABB9-EADD37D68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2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72E-F0EA-45AB-ABFE-963C4C0B4C5A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091A-AC60-4CBA-ABB9-EADD37D68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665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72E-F0EA-45AB-ABFE-963C4C0B4C5A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091A-AC60-4CBA-ABB9-EADD37D68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31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72E-F0EA-45AB-ABFE-963C4C0B4C5A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091A-AC60-4CBA-ABB9-EADD37D68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50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72E-F0EA-45AB-ABFE-963C4C0B4C5A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091A-AC60-4CBA-ABB9-EADD37D68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54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72E-F0EA-45AB-ABFE-963C4C0B4C5A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091A-AC60-4CBA-ABB9-EADD37D68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103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72E-F0EA-45AB-ABFE-963C4C0B4C5A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091A-AC60-4CBA-ABB9-EADD37D68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70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72E-F0EA-45AB-ABFE-963C4C0B4C5A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091A-AC60-4CBA-ABB9-EADD37D68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59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72E-F0EA-45AB-ABFE-963C4C0B4C5A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091A-AC60-4CBA-ABB9-EADD37D68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78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72E-F0EA-45AB-ABFE-963C4C0B4C5A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091A-AC60-4CBA-ABB9-EADD37D68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8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D872E-F0EA-45AB-ABFE-963C4C0B4C5A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E091A-AC60-4CBA-ABB9-EADD37D688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642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013520"/>
            <a:ext cx="5257800" cy="35394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3200" b="1" dirty="0">
                <a:ln w="18415" cmpd="sng">
                  <a:solidFill>
                    <a:srgbClr val="26744D"/>
                  </a:solidFill>
                  <a:prstDash val="solid"/>
                </a:ln>
                <a:solidFill>
                  <a:srgbClr val="26744D"/>
                </a:solidFill>
                <a:latin typeface="Bookman Old Style" panose="02050604050505020204" pitchFamily="18" charset="0"/>
              </a:rPr>
              <a:t>Leviticus 10.1-3</a:t>
            </a:r>
          </a:p>
          <a:p>
            <a:endParaRPr lang="en-US" sz="3200" b="1" dirty="0">
              <a:ln w="18415" cmpd="sng">
                <a:solidFill>
                  <a:srgbClr val="26744D"/>
                </a:solidFill>
                <a:prstDash val="solid"/>
              </a:ln>
              <a:solidFill>
                <a:srgbClr val="26744D"/>
              </a:solidFill>
              <a:latin typeface="Bookman Old Style" panose="02050604050505020204" pitchFamily="18" charset="0"/>
            </a:endParaRPr>
          </a:p>
          <a:p>
            <a:r>
              <a:rPr lang="en-US" sz="3200" b="1" dirty="0">
                <a:ln w="18415" cmpd="sng">
                  <a:solidFill>
                    <a:srgbClr val="26744D"/>
                  </a:solidFill>
                  <a:prstDash val="solid"/>
                </a:ln>
                <a:solidFill>
                  <a:srgbClr val="26744D"/>
                </a:solidFill>
                <a:latin typeface="Bookman Old Style" panose="02050604050505020204" pitchFamily="18" charset="0"/>
              </a:rPr>
              <a:t>II Samuel 6.1-11</a:t>
            </a:r>
          </a:p>
          <a:p>
            <a:endParaRPr lang="en-US" sz="3200" b="1" dirty="0">
              <a:ln w="18415" cmpd="sng">
                <a:solidFill>
                  <a:srgbClr val="26744D"/>
                </a:solidFill>
                <a:prstDash val="solid"/>
              </a:ln>
              <a:solidFill>
                <a:srgbClr val="26744D"/>
              </a:solidFill>
              <a:latin typeface="Bookman Old Style" panose="02050604050505020204" pitchFamily="18" charset="0"/>
            </a:endParaRPr>
          </a:p>
          <a:p>
            <a:r>
              <a:rPr lang="en-US" sz="3200" b="1" dirty="0">
                <a:ln w="18415" cmpd="sng">
                  <a:solidFill>
                    <a:srgbClr val="26744D"/>
                  </a:solidFill>
                  <a:prstDash val="solid"/>
                </a:ln>
                <a:solidFill>
                  <a:srgbClr val="26744D"/>
                </a:solidFill>
                <a:latin typeface="Bookman Old Style" panose="02050604050505020204" pitchFamily="18" charset="0"/>
              </a:rPr>
              <a:t>Mark 7.1-13</a:t>
            </a:r>
          </a:p>
          <a:p>
            <a:endParaRPr lang="en-US" sz="3200" b="1" dirty="0">
              <a:ln w="18415" cmpd="sng">
                <a:solidFill>
                  <a:srgbClr val="26744D"/>
                </a:solidFill>
                <a:prstDash val="solid"/>
              </a:ln>
              <a:solidFill>
                <a:srgbClr val="26744D"/>
              </a:solidFill>
              <a:latin typeface="Bookman Old Style" panose="02050604050505020204" pitchFamily="18" charset="0"/>
            </a:endParaRPr>
          </a:p>
          <a:p>
            <a:r>
              <a:rPr lang="en-US" sz="3200" b="1" dirty="0">
                <a:ln w="18415" cmpd="sng">
                  <a:solidFill>
                    <a:srgbClr val="26744D"/>
                  </a:solidFill>
                  <a:prstDash val="solid"/>
                </a:ln>
                <a:solidFill>
                  <a:srgbClr val="26744D"/>
                </a:solidFill>
                <a:latin typeface="Bookman Old Style" panose="02050604050505020204" pitchFamily="18" charset="0"/>
              </a:rPr>
              <a:t>Mark 9.1-6</a:t>
            </a:r>
          </a:p>
        </p:txBody>
      </p:sp>
      <p:sp>
        <p:nvSpPr>
          <p:cNvPr id="3" name="Oval 2"/>
          <p:cNvSpPr/>
          <p:nvPr/>
        </p:nvSpPr>
        <p:spPr>
          <a:xfrm>
            <a:off x="2362200" y="34230"/>
            <a:ext cx="4419600" cy="1013520"/>
          </a:xfrm>
          <a:prstGeom prst="ellipse">
            <a:avLst/>
          </a:prstGeom>
          <a:solidFill>
            <a:srgbClr val="267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743200" y="-19050"/>
            <a:ext cx="3733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Where 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AUTHORITY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 does </a:t>
            </a:r>
            <a:r>
              <a:rPr lang="en-US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NOT</a:t>
            </a: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 come from…</a:t>
            </a:r>
          </a:p>
        </p:txBody>
      </p:sp>
    </p:spTree>
    <p:extLst>
      <p:ext uri="{BB962C8B-B14F-4D97-AF65-F5344CB8AC3E}">
        <p14:creationId xmlns:p14="http://schemas.microsoft.com/office/powerpoint/2010/main" val="260449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013520"/>
            <a:ext cx="5257800" cy="35394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3200" b="1" dirty="0">
                <a:ln w="18415" cmpd="sng">
                  <a:solidFill>
                    <a:srgbClr val="26744D"/>
                  </a:solidFill>
                  <a:prstDash val="solid"/>
                </a:ln>
                <a:solidFill>
                  <a:srgbClr val="26744D"/>
                </a:solidFill>
                <a:latin typeface="Bookman Old Style" panose="02050604050505020204" pitchFamily="18" charset="0"/>
              </a:rPr>
              <a:t>Leviticus 10.1-3</a:t>
            </a:r>
          </a:p>
          <a:p>
            <a:endParaRPr lang="en-US" sz="3200" b="1" dirty="0">
              <a:ln w="18415" cmpd="sng">
                <a:solidFill>
                  <a:srgbClr val="26744D"/>
                </a:solidFill>
                <a:prstDash val="solid"/>
              </a:ln>
              <a:solidFill>
                <a:srgbClr val="26744D"/>
              </a:solidFill>
              <a:latin typeface="Bookman Old Style" panose="02050604050505020204" pitchFamily="18" charset="0"/>
            </a:endParaRPr>
          </a:p>
          <a:p>
            <a:r>
              <a:rPr lang="en-US" sz="3200" b="1" dirty="0">
                <a:ln w="18415" cmpd="sng">
                  <a:solidFill>
                    <a:srgbClr val="26744D"/>
                  </a:solidFill>
                  <a:prstDash val="solid"/>
                </a:ln>
                <a:solidFill>
                  <a:srgbClr val="26744D"/>
                </a:solidFill>
                <a:latin typeface="Bookman Old Style" panose="02050604050505020204" pitchFamily="18" charset="0"/>
              </a:rPr>
              <a:t>II Samuel 6.1-11</a:t>
            </a:r>
          </a:p>
          <a:p>
            <a:endParaRPr lang="en-US" sz="3200" b="1" dirty="0">
              <a:ln w="18415" cmpd="sng">
                <a:solidFill>
                  <a:srgbClr val="26744D"/>
                </a:solidFill>
                <a:prstDash val="solid"/>
              </a:ln>
              <a:solidFill>
                <a:srgbClr val="26744D"/>
              </a:solidFill>
              <a:latin typeface="Bookman Old Style" panose="02050604050505020204" pitchFamily="18" charset="0"/>
            </a:endParaRPr>
          </a:p>
          <a:p>
            <a:r>
              <a:rPr lang="en-US" sz="3200" b="1" dirty="0">
                <a:ln w="18415" cmpd="sng">
                  <a:solidFill>
                    <a:srgbClr val="26744D"/>
                  </a:solidFill>
                  <a:prstDash val="solid"/>
                </a:ln>
                <a:solidFill>
                  <a:srgbClr val="26744D"/>
                </a:solidFill>
                <a:latin typeface="Bookman Old Style" panose="02050604050505020204" pitchFamily="18" charset="0"/>
              </a:rPr>
              <a:t>Mark 7.1-13</a:t>
            </a:r>
          </a:p>
          <a:p>
            <a:endParaRPr lang="en-US" sz="3200" b="1" dirty="0">
              <a:ln w="18415" cmpd="sng">
                <a:solidFill>
                  <a:srgbClr val="26744D"/>
                </a:solidFill>
                <a:prstDash val="solid"/>
              </a:ln>
              <a:solidFill>
                <a:srgbClr val="26744D"/>
              </a:solidFill>
              <a:latin typeface="Bookman Old Style" panose="02050604050505020204" pitchFamily="18" charset="0"/>
            </a:endParaRPr>
          </a:p>
          <a:p>
            <a:r>
              <a:rPr lang="en-US" sz="3200" b="1" dirty="0">
                <a:ln w="18415" cmpd="sng">
                  <a:solidFill>
                    <a:srgbClr val="26744D"/>
                  </a:solidFill>
                  <a:prstDash val="solid"/>
                </a:ln>
                <a:solidFill>
                  <a:srgbClr val="26744D"/>
                </a:solidFill>
                <a:latin typeface="Bookman Old Style" panose="02050604050505020204" pitchFamily="18" charset="0"/>
              </a:rPr>
              <a:t>Mark 9.1-6</a:t>
            </a:r>
          </a:p>
        </p:txBody>
      </p:sp>
      <p:sp>
        <p:nvSpPr>
          <p:cNvPr id="3" name="Oval 2"/>
          <p:cNvSpPr/>
          <p:nvPr/>
        </p:nvSpPr>
        <p:spPr>
          <a:xfrm>
            <a:off x="2362200" y="34230"/>
            <a:ext cx="4419600" cy="1013520"/>
          </a:xfrm>
          <a:prstGeom prst="ellipse">
            <a:avLst/>
          </a:prstGeom>
          <a:solidFill>
            <a:srgbClr val="267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743200" y="-19050"/>
            <a:ext cx="3733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Where 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AUTHORITY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 does </a:t>
            </a:r>
            <a:r>
              <a:rPr lang="en-US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NOT</a:t>
            </a: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 come from…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3733800" y="1733550"/>
            <a:ext cx="3962400" cy="2057400"/>
          </a:xfrm>
          <a:prstGeom prst="rect">
            <a:avLst/>
          </a:prstGeom>
          <a:solidFill>
            <a:schemeClr val="tx2">
              <a:lumMod val="75000"/>
            </a:schemeClr>
          </a:solidFill>
          <a:ln w="7620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62400" y="2101155"/>
            <a:ext cx="3581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>
                    <a:lumMod val="95000"/>
                  </a:schemeClr>
                </a:solidFill>
              </a:rPr>
              <a:t>“…power to command thought, opinion, or behavior.”</a:t>
            </a:r>
          </a:p>
        </p:txBody>
      </p:sp>
    </p:spTree>
    <p:extLst>
      <p:ext uri="{BB962C8B-B14F-4D97-AF65-F5344CB8AC3E}">
        <p14:creationId xmlns:p14="http://schemas.microsoft.com/office/powerpoint/2010/main" val="2195449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013520"/>
            <a:ext cx="5257800" cy="35394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3200" b="1" dirty="0">
                <a:ln w="18415" cmpd="sng">
                  <a:solidFill>
                    <a:srgbClr val="26744D"/>
                  </a:solidFill>
                  <a:prstDash val="solid"/>
                </a:ln>
                <a:solidFill>
                  <a:srgbClr val="26744D"/>
                </a:solidFill>
                <a:latin typeface="Bookman Old Style" panose="02050604050505020204" pitchFamily="18" charset="0"/>
              </a:rPr>
              <a:t>Leviticus 10.1-3</a:t>
            </a:r>
          </a:p>
          <a:p>
            <a:endParaRPr lang="en-US" sz="3200" b="1" dirty="0">
              <a:ln w="18415" cmpd="sng">
                <a:solidFill>
                  <a:srgbClr val="26744D"/>
                </a:solidFill>
                <a:prstDash val="solid"/>
              </a:ln>
              <a:solidFill>
                <a:srgbClr val="26744D"/>
              </a:solidFill>
              <a:latin typeface="Bookman Old Style" panose="02050604050505020204" pitchFamily="18" charset="0"/>
            </a:endParaRPr>
          </a:p>
          <a:p>
            <a:r>
              <a:rPr lang="en-US" sz="3200" b="1" dirty="0">
                <a:ln w="18415" cmpd="sng">
                  <a:solidFill>
                    <a:srgbClr val="26744D"/>
                  </a:solidFill>
                  <a:prstDash val="solid"/>
                </a:ln>
                <a:solidFill>
                  <a:srgbClr val="26744D"/>
                </a:solidFill>
                <a:latin typeface="Bookman Old Style" panose="02050604050505020204" pitchFamily="18" charset="0"/>
              </a:rPr>
              <a:t>II Samuel 6.1-11</a:t>
            </a:r>
          </a:p>
          <a:p>
            <a:endParaRPr lang="en-US" sz="3200" b="1" dirty="0">
              <a:ln w="18415" cmpd="sng">
                <a:solidFill>
                  <a:srgbClr val="26744D"/>
                </a:solidFill>
                <a:prstDash val="solid"/>
              </a:ln>
              <a:solidFill>
                <a:srgbClr val="26744D"/>
              </a:solidFill>
              <a:latin typeface="Bookman Old Style" panose="02050604050505020204" pitchFamily="18" charset="0"/>
            </a:endParaRPr>
          </a:p>
          <a:p>
            <a:r>
              <a:rPr lang="en-US" sz="3200" b="1" dirty="0">
                <a:ln w="18415" cmpd="sng">
                  <a:solidFill>
                    <a:srgbClr val="26744D"/>
                  </a:solidFill>
                  <a:prstDash val="solid"/>
                </a:ln>
                <a:solidFill>
                  <a:srgbClr val="26744D"/>
                </a:solidFill>
                <a:latin typeface="Bookman Old Style" panose="02050604050505020204" pitchFamily="18" charset="0"/>
              </a:rPr>
              <a:t>Mark 7.1-13</a:t>
            </a:r>
          </a:p>
          <a:p>
            <a:endParaRPr lang="en-US" sz="3200" b="1" dirty="0">
              <a:ln w="18415" cmpd="sng">
                <a:solidFill>
                  <a:srgbClr val="26744D"/>
                </a:solidFill>
                <a:prstDash val="solid"/>
              </a:ln>
              <a:solidFill>
                <a:srgbClr val="26744D"/>
              </a:solidFill>
              <a:latin typeface="Bookman Old Style" panose="02050604050505020204" pitchFamily="18" charset="0"/>
            </a:endParaRPr>
          </a:p>
          <a:p>
            <a:r>
              <a:rPr lang="en-US" sz="3200" b="1" dirty="0">
                <a:ln w="18415" cmpd="sng">
                  <a:solidFill>
                    <a:srgbClr val="26744D"/>
                  </a:solidFill>
                  <a:prstDash val="solid"/>
                </a:ln>
                <a:solidFill>
                  <a:srgbClr val="26744D"/>
                </a:solidFill>
                <a:latin typeface="Bookman Old Style" panose="02050604050505020204" pitchFamily="18" charset="0"/>
              </a:rPr>
              <a:t>Mark 9.1-6</a:t>
            </a:r>
          </a:p>
        </p:txBody>
      </p:sp>
      <p:sp>
        <p:nvSpPr>
          <p:cNvPr id="3" name="Oval 2"/>
          <p:cNvSpPr/>
          <p:nvPr/>
        </p:nvSpPr>
        <p:spPr>
          <a:xfrm>
            <a:off x="2362200" y="34230"/>
            <a:ext cx="4419600" cy="1013520"/>
          </a:xfrm>
          <a:prstGeom prst="ellipse">
            <a:avLst/>
          </a:prstGeom>
          <a:solidFill>
            <a:srgbClr val="267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743200" y="-19050"/>
            <a:ext cx="3733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Where 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AUTHORITY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 does </a:t>
            </a:r>
            <a:r>
              <a:rPr lang="en-US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NOT</a:t>
            </a: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 come from…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34000" y="97155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3600" b="1" dirty="0">
                <a:ln w="18415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Human Initiative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4000" y="188595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lvl="0"/>
            <a:r>
              <a:rPr lang="en-US" sz="3600" b="1" dirty="0">
                <a:ln w="18415" cmpd="sng">
                  <a:solidFill>
                    <a:prstClr val="black">
                      <a:lumMod val="50000"/>
                      <a:lumOff val="50000"/>
                    </a:prstClr>
                  </a:solidFill>
                  <a:prstDash val="solid"/>
                </a:ln>
                <a:solidFill>
                  <a:prstClr val="black">
                    <a:lumMod val="50000"/>
                    <a:lumOff val="50000"/>
                  </a:prstClr>
                </a:solidFill>
                <a:latin typeface="Arial Narrow" panose="020B0606020202030204" pitchFamily="34" charset="0"/>
              </a:rPr>
              <a:t>Emotion or Intention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4000" y="295275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lvl="0"/>
            <a:r>
              <a:rPr lang="en-US" sz="3600" b="1" dirty="0">
                <a:ln w="18415" cmpd="sng">
                  <a:solidFill>
                    <a:prstClr val="black">
                      <a:lumMod val="50000"/>
                      <a:lumOff val="50000"/>
                    </a:prstClr>
                  </a:solidFill>
                  <a:prstDash val="solid"/>
                </a:ln>
                <a:solidFill>
                  <a:prstClr val="black">
                    <a:lumMod val="50000"/>
                    <a:lumOff val="50000"/>
                  </a:prstClr>
                </a:solidFill>
                <a:latin typeface="Arial Narrow" panose="020B0606020202030204" pitchFamily="34" charset="0"/>
              </a:rPr>
              <a:t>Tradition or Custom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4000" y="386715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lvl="0"/>
            <a:r>
              <a:rPr lang="en-US" sz="3600" b="1" dirty="0">
                <a:ln w="18415" cmpd="sng">
                  <a:solidFill>
                    <a:prstClr val="black">
                      <a:lumMod val="50000"/>
                      <a:lumOff val="50000"/>
                    </a:prstClr>
                  </a:solidFill>
                  <a:prstDash val="solid"/>
                </a:ln>
                <a:solidFill>
                  <a:prstClr val="black">
                    <a:lumMod val="50000"/>
                    <a:lumOff val="50000"/>
                  </a:prstClr>
                </a:solidFill>
                <a:latin typeface="Arial Narrow" panose="020B0606020202030204" pitchFamily="34" charset="0"/>
              </a:rPr>
              <a:t>Older Covenants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419600" y="1276350"/>
            <a:ext cx="457200" cy="0"/>
          </a:xfrm>
          <a:prstGeom prst="straightConnector1">
            <a:avLst/>
          </a:prstGeom>
          <a:ln w="50800">
            <a:solidFill>
              <a:srgbClr val="26744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419600" y="2266950"/>
            <a:ext cx="457200" cy="0"/>
          </a:xfrm>
          <a:prstGeom prst="straightConnector1">
            <a:avLst/>
          </a:prstGeom>
          <a:ln w="50800">
            <a:solidFill>
              <a:srgbClr val="26744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419600" y="3257550"/>
            <a:ext cx="457200" cy="0"/>
          </a:xfrm>
          <a:prstGeom prst="straightConnector1">
            <a:avLst/>
          </a:prstGeom>
          <a:ln w="50800">
            <a:solidFill>
              <a:srgbClr val="26744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419600" y="4171950"/>
            <a:ext cx="457200" cy="0"/>
          </a:xfrm>
          <a:prstGeom prst="straightConnector1">
            <a:avLst/>
          </a:prstGeom>
          <a:ln w="50800">
            <a:solidFill>
              <a:srgbClr val="26744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380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013520"/>
            <a:ext cx="5257800" cy="35394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3200" b="1" dirty="0">
                <a:ln w="18415" cmpd="sng">
                  <a:solidFill>
                    <a:srgbClr val="26744D"/>
                  </a:solidFill>
                  <a:prstDash val="solid"/>
                </a:ln>
                <a:solidFill>
                  <a:srgbClr val="26744D"/>
                </a:solidFill>
                <a:latin typeface="Bookman Old Style" panose="02050604050505020204" pitchFamily="18" charset="0"/>
              </a:rPr>
              <a:t>Leviticus 10.1-3</a:t>
            </a:r>
          </a:p>
          <a:p>
            <a:endParaRPr lang="en-US" sz="3200" b="1" dirty="0">
              <a:ln w="18415" cmpd="sng">
                <a:solidFill>
                  <a:srgbClr val="26744D"/>
                </a:solidFill>
                <a:prstDash val="solid"/>
              </a:ln>
              <a:solidFill>
                <a:srgbClr val="26744D"/>
              </a:solidFill>
              <a:latin typeface="Bookman Old Style" panose="02050604050505020204" pitchFamily="18" charset="0"/>
            </a:endParaRPr>
          </a:p>
          <a:p>
            <a:r>
              <a:rPr lang="en-US" sz="3200" b="1" dirty="0">
                <a:ln w="18415" cmpd="sng">
                  <a:solidFill>
                    <a:srgbClr val="26744D"/>
                  </a:solidFill>
                  <a:prstDash val="solid"/>
                </a:ln>
                <a:solidFill>
                  <a:srgbClr val="26744D"/>
                </a:solidFill>
                <a:latin typeface="Bookman Old Style" panose="02050604050505020204" pitchFamily="18" charset="0"/>
              </a:rPr>
              <a:t>II Samuel 6.1-11</a:t>
            </a:r>
          </a:p>
          <a:p>
            <a:endParaRPr lang="en-US" sz="3200" b="1" dirty="0">
              <a:ln w="18415" cmpd="sng">
                <a:solidFill>
                  <a:srgbClr val="26744D"/>
                </a:solidFill>
                <a:prstDash val="solid"/>
              </a:ln>
              <a:solidFill>
                <a:srgbClr val="26744D"/>
              </a:solidFill>
              <a:latin typeface="Bookman Old Style" panose="02050604050505020204" pitchFamily="18" charset="0"/>
            </a:endParaRPr>
          </a:p>
          <a:p>
            <a:r>
              <a:rPr lang="en-US" sz="3200" b="1" dirty="0">
                <a:ln w="18415" cmpd="sng">
                  <a:solidFill>
                    <a:srgbClr val="26744D"/>
                  </a:solidFill>
                  <a:prstDash val="solid"/>
                </a:ln>
                <a:solidFill>
                  <a:srgbClr val="26744D"/>
                </a:solidFill>
                <a:latin typeface="Bookman Old Style" panose="02050604050505020204" pitchFamily="18" charset="0"/>
              </a:rPr>
              <a:t>Mark 7.1-13</a:t>
            </a:r>
          </a:p>
          <a:p>
            <a:endParaRPr lang="en-US" sz="3200" b="1" dirty="0">
              <a:ln w="18415" cmpd="sng">
                <a:solidFill>
                  <a:srgbClr val="26744D"/>
                </a:solidFill>
                <a:prstDash val="solid"/>
              </a:ln>
              <a:solidFill>
                <a:srgbClr val="26744D"/>
              </a:solidFill>
              <a:latin typeface="Bookman Old Style" panose="02050604050505020204" pitchFamily="18" charset="0"/>
            </a:endParaRPr>
          </a:p>
          <a:p>
            <a:r>
              <a:rPr lang="en-US" sz="3200" b="1" dirty="0">
                <a:ln w="18415" cmpd="sng">
                  <a:solidFill>
                    <a:srgbClr val="26744D"/>
                  </a:solidFill>
                  <a:prstDash val="solid"/>
                </a:ln>
                <a:solidFill>
                  <a:srgbClr val="26744D"/>
                </a:solidFill>
                <a:latin typeface="Bookman Old Style" panose="02050604050505020204" pitchFamily="18" charset="0"/>
              </a:rPr>
              <a:t>Mark 9.1-6</a:t>
            </a:r>
          </a:p>
        </p:txBody>
      </p:sp>
      <p:sp>
        <p:nvSpPr>
          <p:cNvPr id="3" name="Oval 2"/>
          <p:cNvSpPr/>
          <p:nvPr/>
        </p:nvSpPr>
        <p:spPr>
          <a:xfrm>
            <a:off x="2362200" y="34230"/>
            <a:ext cx="4419600" cy="1013520"/>
          </a:xfrm>
          <a:prstGeom prst="ellipse">
            <a:avLst/>
          </a:prstGeom>
          <a:solidFill>
            <a:srgbClr val="267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743200" y="-19050"/>
            <a:ext cx="37338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Where 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AUTHORITY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 does come from…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34000" y="97155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3600" b="1" dirty="0">
                <a:ln w="18415" cmpd="sng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Arial Narrow" panose="020B0606020202030204" pitchFamily="34" charset="0"/>
              </a:rPr>
              <a:t>Human Initiative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4000" y="188595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lvl="0"/>
            <a:r>
              <a:rPr lang="en-US" sz="3600" b="1" dirty="0">
                <a:ln w="18415" cmpd="sng">
                  <a:solidFill>
                    <a:prstClr val="black">
                      <a:lumMod val="50000"/>
                      <a:lumOff val="50000"/>
                    </a:prstClr>
                  </a:solidFill>
                  <a:prstDash val="solid"/>
                </a:ln>
                <a:solidFill>
                  <a:prstClr val="black">
                    <a:lumMod val="50000"/>
                    <a:lumOff val="50000"/>
                  </a:prstClr>
                </a:solidFill>
                <a:latin typeface="Arial Narrow" panose="020B0606020202030204" pitchFamily="34" charset="0"/>
              </a:rPr>
              <a:t>Emotion or Intention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34000" y="295275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lvl="0"/>
            <a:r>
              <a:rPr lang="en-US" sz="3600" b="1" dirty="0">
                <a:ln w="18415" cmpd="sng">
                  <a:solidFill>
                    <a:prstClr val="black">
                      <a:lumMod val="50000"/>
                      <a:lumOff val="50000"/>
                    </a:prstClr>
                  </a:solidFill>
                  <a:prstDash val="solid"/>
                </a:ln>
                <a:solidFill>
                  <a:prstClr val="black">
                    <a:lumMod val="50000"/>
                    <a:lumOff val="50000"/>
                  </a:prstClr>
                </a:solidFill>
                <a:latin typeface="Arial Narrow" panose="020B0606020202030204" pitchFamily="34" charset="0"/>
              </a:rPr>
              <a:t>Tradition or Custom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4000" y="386715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lvl="0"/>
            <a:r>
              <a:rPr lang="en-US" sz="3600" b="1" dirty="0">
                <a:ln w="18415" cmpd="sng">
                  <a:solidFill>
                    <a:prstClr val="black">
                      <a:lumMod val="50000"/>
                      <a:lumOff val="50000"/>
                    </a:prstClr>
                  </a:solidFill>
                  <a:prstDash val="solid"/>
                </a:ln>
                <a:solidFill>
                  <a:prstClr val="black">
                    <a:lumMod val="50000"/>
                    <a:lumOff val="50000"/>
                  </a:prstClr>
                </a:solidFill>
                <a:latin typeface="Arial Narrow" panose="020B0606020202030204" pitchFamily="34" charset="0"/>
              </a:rPr>
              <a:t>Older Covenants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419600" y="1276350"/>
            <a:ext cx="457200" cy="0"/>
          </a:xfrm>
          <a:prstGeom prst="straightConnector1">
            <a:avLst/>
          </a:prstGeom>
          <a:ln w="50800">
            <a:solidFill>
              <a:srgbClr val="26744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419600" y="2266950"/>
            <a:ext cx="457200" cy="0"/>
          </a:xfrm>
          <a:prstGeom prst="straightConnector1">
            <a:avLst/>
          </a:prstGeom>
          <a:ln w="50800">
            <a:solidFill>
              <a:srgbClr val="26744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419600" y="3257550"/>
            <a:ext cx="457200" cy="0"/>
          </a:xfrm>
          <a:prstGeom prst="straightConnector1">
            <a:avLst/>
          </a:prstGeom>
          <a:ln w="50800">
            <a:solidFill>
              <a:srgbClr val="26744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419600" y="4171950"/>
            <a:ext cx="457200" cy="0"/>
          </a:xfrm>
          <a:prstGeom prst="straightConnector1">
            <a:avLst/>
          </a:prstGeom>
          <a:ln w="50800">
            <a:solidFill>
              <a:srgbClr val="26744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667000" y="1657350"/>
            <a:ext cx="3810000" cy="2438400"/>
          </a:xfrm>
          <a:prstGeom prst="rect">
            <a:avLst/>
          </a:prstGeom>
          <a:solidFill>
            <a:schemeClr val="tx2">
              <a:lumMod val="75000"/>
            </a:schemeClr>
          </a:solidFill>
          <a:ln w="7620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76600" y="1898124"/>
            <a:ext cx="259080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Mark 9.1-6</a:t>
            </a:r>
          </a:p>
          <a:p>
            <a:endParaRPr lang="en-US" sz="6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Matthew 28.16-20</a:t>
            </a:r>
          </a:p>
          <a:p>
            <a:endParaRPr lang="en-US" sz="6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John 12.44-50</a:t>
            </a:r>
          </a:p>
          <a:p>
            <a:endParaRPr lang="en-US" sz="600" b="1" dirty="0">
              <a:solidFill>
                <a:schemeClr val="bg1">
                  <a:lumMod val="95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</a:rPr>
              <a:t>Philippians 2.9-11</a:t>
            </a:r>
          </a:p>
        </p:txBody>
      </p:sp>
    </p:spTree>
    <p:extLst>
      <p:ext uri="{BB962C8B-B14F-4D97-AF65-F5344CB8AC3E}">
        <p14:creationId xmlns:p14="http://schemas.microsoft.com/office/powerpoint/2010/main" val="1771170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106</Words>
  <Application>Microsoft Office PowerPoint</Application>
  <PresentationFormat>On-screen Show (16:9)</PresentationFormat>
  <Paragraphs>56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Bookman Old Style</vt:lpstr>
      <vt:lpstr>Arial</vt:lpstr>
      <vt:lpstr>Arial Narrow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Williams David</cp:lastModifiedBy>
  <cp:revision>4</cp:revision>
  <dcterms:created xsi:type="dcterms:W3CDTF">2017-11-09T19:33:01Z</dcterms:created>
  <dcterms:modified xsi:type="dcterms:W3CDTF">2017-11-14T13:29:38Z</dcterms:modified>
</cp:coreProperties>
</file>