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  <p:embeddedFont>
      <p:font typeface="Aharoni" panose="02010803020104030203" pitchFamily="2" charset="-79"/>
      <p:bold r:id="rId11"/>
    </p:embeddedFont>
    <p:embeddedFont>
      <p:font typeface="Arial Narrow" panose="020B0606020202030204" pitchFamily="34" charset="0"/>
      <p:regular r:id="rId12"/>
      <p:bold r:id="rId13"/>
      <p:italic r:id="rId14"/>
      <p:boldItalic r:id="rId1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E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660"/>
  </p:normalViewPr>
  <p:slideViewPr>
    <p:cSldViewPr>
      <p:cViewPr varScale="1">
        <p:scale>
          <a:sx n="86" d="100"/>
          <a:sy n="86" d="100"/>
        </p:scale>
        <p:origin x="96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466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777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28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2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17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220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758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85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28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57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023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EFD57-2142-46D4-864C-8FCF7C302D31}" type="datetimeFigureOut">
              <a:rPr lang="en-US" smtClean="0"/>
              <a:t>6/12/2017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769F4E-1549-4E7C-AB20-F3F3453EE0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19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32509" y="848591"/>
            <a:ext cx="8534400" cy="40386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19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 THOUGHTS ON WORSHIP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7155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Peace-Peace: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Jeremiah 6.9-15, 16-21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504950"/>
            <a:ext cx="73914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anose="020B0606020202030204" pitchFamily="34" charset="0"/>
              </a:rPr>
              <a:t>6.9-10 </a:t>
            </a:r>
            <a:r>
              <a:rPr lang="en-US" sz="2400" dirty="0">
                <a:latin typeface="Arial Narrow" panose="020B0606020202030204" pitchFamily="34" charset="0"/>
              </a:rPr>
              <a:t>and “scouring the landscape.”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Superficially</a:t>
            </a:r>
            <a:r>
              <a:rPr lang="en-US" sz="2400" b="1" dirty="0">
                <a:latin typeface="Arial Narrow" panose="020B0606020202030204" pitchFamily="34" charset="0"/>
              </a:rPr>
              <a:t> (NASB);</a:t>
            </a:r>
            <a:r>
              <a:rPr lang="en-US" sz="2400" dirty="0">
                <a:latin typeface="Arial Narrow" panose="020B0606020202030204" pitchFamily="34" charset="0"/>
              </a:rPr>
              <a:t> Lightly </a:t>
            </a:r>
            <a:r>
              <a:rPr lang="en-US" sz="2400" b="1" dirty="0">
                <a:latin typeface="Arial Narrow" panose="020B0606020202030204" pitchFamily="34" charset="0"/>
              </a:rPr>
              <a:t>(ESV); </a:t>
            </a:r>
            <a:r>
              <a:rPr lang="en-US" sz="2400" dirty="0">
                <a:latin typeface="Arial Narrow" panose="020B0606020202030204" pitchFamily="34" charset="0"/>
              </a:rPr>
              <a:t>As Though It Were Not Serious </a:t>
            </a:r>
            <a:r>
              <a:rPr lang="en-US" sz="2400" b="1" dirty="0">
                <a:latin typeface="Arial Narrow" panose="020B0606020202030204" pitchFamily="34" charset="0"/>
              </a:rPr>
              <a:t>(NIV); </a:t>
            </a:r>
            <a:r>
              <a:rPr lang="en-US" sz="2400" dirty="0">
                <a:latin typeface="Arial Narrow" panose="020B0606020202030204" pitchFamily="34" charset="0"/>
              </a:rPr>
              <a:t>Carelessly</a:t>
            </a:r>
            <a:r>
              <a:rPr lang="en-US" sz="2400" b="1" dirty="0">
                <a:latin typeface="Arial Narrow" panose="020B0606020202030204" pitchFamily="34" charset="0"/>
              </a:rPr>
              <a:t> (NRSV); </a:t>
            </a:r>
            <a:r>
              <a:rPr lang="en-US" sz="2400" dirty="0">
                <a:latin typeface="Arial Narrow" panose="020B0606020202030204" pitchFamily="34" charset="0"/>
              </a:rPr>
              <a:t>Slightly</a:t>
            </a:r>
            <a:r>
              <a:rPr lang="en-US" sz="2400" b="1" dirty="0">
                <a:latin typeface="Arial Narrow" panose="020B0606020202030204" pitchFamily="34" charset="0"/>
              </a:rPr>
              <a:t> (KJV)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“…on the surface…”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The solution is </a:t>
            </a:r>
            <a:r>
              <a:rPr lang="en-US" sz="2400" b="1" dirty="0">
                <a:latin typeface="Arial Narrow" panose="020B0606020202030204" pitchFamily="34" charset="0"/>
              </a:rPr>
              <a:t>6.16-17.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anose="020B0606020202030204" pitchFamily="34" charset="0"/>
              </a:rPr>
              <a:t>II Timothy 4.3-4; I Kings 22.13-18</a:t>
            </a:r>
          </a:p>
        </p:txBody>
      </p:sp>
    </p:spTree>
    <p:extLst>
      <p:ext uri="{BB962C8B-B14F-4D97-AF65-F5344CB8AC3E}">
        <p14:creationId xmlns:p14="http://schemas.microsoft.com/office/powerpoint/2010/main" val="696852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32509" y="848591"/>
            <a:ext cx="8534400" cy="40386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19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 THOUGHTS ON WORSHIP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7155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Emotion Is King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504950"/>
            <a:ext cx="739140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Pattern of the NT: 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r>
              <a:rPr lang="en-US" sz="2400" b="1" dirty="0">
                <a:latin typeface="Arial Narrow" panose="020B0606020202030204" pitchFamily="34" charset="0"/>
              </a:rPr>
              <a:t>           Preaching/Teaching </a:t>
            </a:r>
            <a:r>
              <a:rPr lang="en-US" sz="2400" b="1" dirty="0">
                <a:latin typeface="Arial Narrow" panose="020B0606020202030204" pitchFamily="34" charset="0"/>
                <a:sym typeface="Wingdings" panose="05000000000000000000" pitchFamily="2" charset="2"/>
              </a:rPr>
              <a:t> Hearing  Faith  Emotion</a:t>
            </a:r>
            <a:endParaRPr lang="en-US" sz="2400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anose="020B0606020202030204" pitchFamily="34" charset="0"/>
              </a:rPr>
              <a:t>Acts 2.37; 11.48-49; 17.1-9 (I Thessalonians 1.2-4)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Strong emotion exhibits itself differently in different people.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Emotion must have its proper outlet: </a:t>
            </a:r>
            <a:r>
              <a:rPr lang="en-US" sz="2400" b="1" dirty="0">
                <a:latin typeface="Arial Narrow" panose="020B0606020202030204" pitchFamily="34" charset="0"/>
              </a:rPr>
              <a:t>II Corinthians 7.10-11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  <a:endParaRPr lang="en-US" sz="2400" b="1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Emotion is a fickle/shaky foundation: </a:t>
            </a:r>
            <a:r>
              <a:rPr lang="en-US" sz="2400" b="1" dirty="0">
                <a:latin typeface="Arial Narrow" panose="020B0606020202030204" pitchFamily="34" charset="0"/>
              </a:rPr>
              <a:t>I Kings 18.39, 19.14.</a:t>
            </a:r>
          </a:p>
        </p:txBody>
      </p:sp>
    </p:spTree>
    <p:extLst>
      <p:ext uri="{BB962C8B-B14F-4D97-AF65-F5344CB8AC3E}">
        <p14:creationId xmlns:p14="http://schemas.microsoft.com/office/powerpoint/2010/main" val="3316553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32509" y="848591"/>
            <a:ext cx="8534400" cy="40386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19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 THOUGHTS ON WORSHIP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71550"/>
            <a:ext cx="792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It’s The Heart ONLY: </a:t>
            </a:r>
            <a:r>
              <a:rPr lang="en-US" sz="2800" b="1" dirty="0">
                <a:solidFill>
                  <a:schemeClr val="accent3">
                    <a:lumMod val="50000"/>
                  </a:schemeClr>
                </a:solidFill>
              </a:rPr>
              <a:t>Psalm 51.16-17; Hosea 6.6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504950"/>
            <a:ext cx="7391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The importance of “the heart:” </a:t>
            </a:r>
            <a:r>
              <a:rPr lang="en-US" sz="2400" b="1" dirty="0">
                <a:latin typeface="Arial Narrow" panose="020B0606020202030204" pitchFamily="34" charset="0"/>
              </a:rPr>
              <a:t>Proverbs 4.23; Mark 7.20-23.</a:t>
            </a:r>
            <a:endParaRPr lang="en-US" sz="2400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Being concerned with the condition of the heart does not mean we unconcerned with what we do: </a:t>
            </a:r>
            <a:r>
              <a:rPr lang="en-US" sz="2400" b="1" dirty="0">
                <a:latin typeface="Arial Narrow" panose="020B0606020202030204" pitchFamily="34" charset="0"/>
              </a:rPr>
              <a:t>Matthew 23.23-26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  <a:endParaRPr lang="en-US" sz="2400" b="1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I would argue that a proper heart does what is proper: </a:t>
            </a:r>
            <a:r>
              <a:rPr lang="en-US" sz="2400" b="1" dirty="0">
                <a:latin typeface="Arial Narrow" panose="020B0606020202030204" pitchFamily="34" charset="0"/>
              </a:rPr>
              <a:t>Isaiah 1.10-17; Matthew 22.37-40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Similar to the argument some make about sincerity being the only measurement: </a:t>
            </a:r>
            <a:r>
              <a:rPr lang="en-US" sz="2400" b="1" dirty="0">
                <a:latin typeface="Arial Narrow" panose="020B0606020202030204" pitchFamily="34" charset="0"/>
              </a:rPr>
              <a:t>Romans. 10.1-3</a:t>
            </a:r>
            <a:r>
              <a:rPr lang="en-US" sz="2400" dirty="0">
                <a:latin typeface="Arial Narrow" panose="020B0606020202030204" pitchFamily="34" charset="0"/>
              </a:rPr>
              <a:t>. </a:t>
            </a:r>
            <a:endParaRPr lang="en-US" sz="2400" b="1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99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32509" y="848591"/>
            <a:ext cx="8534400" cy="40386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19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 THOUGHTS ON WORSHIP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7155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It Doesn’t Really Matter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504950"/>
            <a:ext cx="739140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b="1" dirty="0">
                <a:latin typeface="Arial Narrow" panose="020B0606020202030204" pitchFamily="34" charset="0"/>
              </a:rPr>
              <a:t>Matthew 7.13-14, 21-23; John 14.6 (Acts 9.2)</a:t>
            </a:r>
            <a:endParaRPr lang="en-US" sz="2400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 err="1">
                <a:latin typeface="Arial Narrow" panose="020B0606020202030204" pitchFamily="34" charset="0"/>
              </a:rPr>
              <a:t>Nadab</a:t>
            </a:r>
            <a:r>
              <a:rPr lang="en-US" sz="2400" dirty="0">
                <a:latin typeface="Arial Narrow" panose="020B0606020202030204" pitchFamily="34" charset="0"/>
              </a:rPr>
              <a:t> &amp; </a:t>
            </a:r>
            <a:r>
              <a:rPr lang="en-US" sz="2400" dirty="0" err="1">
                <a:latin typeface="Arial Narrow" panose="020B0606020202030204" pitchFamily="34" charset="0"/>
              </a:rPr>
              <a:t>Abihu</a:t>
            </a:r>
            <a:r>
              <a:rPr lang="en-US" sz="2400" b="1" dirty="0">
                <a:latin typeface="Arial Narrow" panose="020B0606020202030204" pitchFamily="34" charset="0"/>
              </a:rPr>
              <a:t> (Leviticus 10);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dirty="0" err="1">
                <a:latin typeface="Arial Narrow" panose="020B0606020202030204" pitchFamily="34" charset="0"/>
              </a:rPr>
              <a:t>Uzzah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(II Samuel 6); </a:t>
            </a:r>
            <a:r>
              <a:rPr lang="en-US" sz="2400" dirty="0">
                <a:latin typeface="Arial Narrow" panose="020B0606020202030204" pitchFamily="34" charset="0"/>
              </a:rPr>
              <a:t>King </a:t>
            </a:r>
            <a:r>
              <a:rPr lang="en-US" sz="2400" dirty="0" err="1">
                <a:latin typeface="Arial Narrow" panose="020B0606020202030204" pitchFamily="34" charset="0"/>
              </a:rPr>
              <a:t>Uzziah</a:t>
            </a:r>
            <a:r>
              <a:rPr lang="en-US" sz="2400" dirty="0">
                <a:latin typeface="Arial Narrow" panose="020B0606020202030204" pitchFamily="34" charset="0"/>
              </a:rPr>
              <a:t> </a:t>
            </a:r>
            <a:r>
              <a:rPr lang="en-US" sz="2400" b="1" dirty="0">
                <a:latin typeface="Arial Narrow" panose="020B0606020202030204" pitchFamily="34" charset="0"/>
              </a:rPr>
              <a:t>(II Chronicles 26); </a:t>
            </a:r>
            <a:r>
              <a:rPr lang="en-US" sz="2400" dirty="0">
                <a:latin typeface="Arial Narrow" panose="020B0606020202030204" pitchFamily="34" charset="0"/>
              </a:rPr>
              <a:t>Christ</a:t>
            </a:r>
            <a:r>
              <a:rPr lang="en-US" sz="2400" b="1" dirty="0">
                <a:latin typeface="Arial Narrow" panose="020B0606020202030204" pitchFamily="34" charset="0"/>
              </a:rPr>
              <a:t> (Hebrews 7)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You can’t wallow in the mud without getting dirty: </a:t>
            </a:r>
            <a:r>
              <a:rPr lang="en-US" sz="2400" b="1" dirty="0">
                <a:latin typeface="Arial Narrow" panose="020B0606020202030204" pitchFamily="34" charset="0"/>
              </a:rPr>
              <a:t>II Timothy 5.22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4211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3E1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ocess 1"/>
          <p:cNvSpPr/>
          <p:nvPr/>
        </p:nvSpPr>
        <p:spPr>
          <a:xfrm>
            <a:off x="332509" y="848591"/>
            <a:ext cx="8534400" cy="4038600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81975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n w="18415" cmpd="sng">
                  <a:solidFill>
                    <a:schemeClr val="accent3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3">
                    <a:lumMod val="60000"/>
                    <a:lumOff val="40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MORE THOUGHTS ON WORSHIP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971550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accent1">
                    <a:lumMod val="50000"/>
                  </a:schemeClr>
                </a:solidFill>
              </a:rPr>
              <a:t>Objective Truth = Self Righteousness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1504950"/>
            <a:ext cx="73914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There is objective truth: </a:t>
            </a:r>
            <a:r>
              <a:rPr lang="en-US" sz="2400" b="1" dirty="0">
                <a:latin typeface="Arial Narrow" panose="020B0606020202030204" pitchFamily="34" charset="0"/>
              </a:rPr>
              <a:t>John 14.6; 17.17.</a:t>
            </a:r>
            <a:endParaRPr lang="en-US" sz="2400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We can know the truth and walk in it: </a:t>
            </a:r>
            <a:r>
              <a:rPr lang="en-US" sz="2400" b="1" dirty="0">
                <a:latin typeface="Arial Narrow" panose="020B0606020202030204" pitchFamily="34" charset="0"/>
              </a:rPr>
              <a:t>I John 1.5-7; 5.2, 13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  <a:endParaRPr lang="en-US" sz="2400" b="1" dirty="0">
              <a:latin typeface="Arial Narrow" panose="020B0606020202030204" pitchFamily="34" charset="0"/>
            </a:endParaRP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God is the ultimate judge: </a:t>
            </a:r>
            <a:r>
              <a:rPr lang="en-US" sz="2400" b="1" dirty="0">
                <a:latin typeface="Arial Narrow" panose="020B0606020202030204" pitchFamily="34" charset="0"/>
              </a:rPr>
              <a:t>John 12.48</a:t>
            </a:r>
            <a:r>
              <a:rPr lang="en-US" sz="2400" dirty="0">
                <a:latin typeface="Arial Narrow" panose="020B0606020202030204" pitchFamily="34" charset="0"/>
              </a:rPr>
              <a:t>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Be wary of the temptation inherent in this discovery: </a:t>
            </a:r>
            <a:r>
              <a:rPr lang="en-US" sz="2400" b="1" dirty="0">
                <a:latin typeface="Arial Narrow" panose="020B0606020202030204" pitchFamily="34" charset="0"/>
              </a:rPr>
              <a:t>I Corinthians 8.1; Luke 18.9.</a:t>
            </a:r>
          </a:p>
          <a:p>
            <a:pPr>
              <a:buClr>
                <a:schemeClr val="accent3">
                  <a:lumMod val="50000"/>
                </a:schemeClr>
              </a:buClr>
            </a:pPr>
            <a:endParaRPr lang="en-US" sz="700" b="1" dirty="0">
              <a:latin typeface="Arial Narrow" panose="020B0606020202030204" pitchFamily="34" charset="0"/>
            </a:endParaRPr>
          </a:p>
          <a:p>
            <a:pPr marL="285750" indent="-285750">
              <a:buClr>
                <a:schemeClr val="accent3">
                  <a:lumMod val="50000"/>
                </a:schemeClr>
              </a:buClr>
              <a:buFont typeface="Arial" panose="020B0604020202020204" pitchFamily="34" charset="0"/>
              <a:buChar char="•"/>
            </a:pPr>
            <a:r>
              <a:rPr lang="en-US" sz="2400" dirty="0">
                <a:latin typeface="Arial Narrow" panose="020B0606020202030204" pitchFamily="34" charset="0"/>
              </a:rPr>
              <a:t>The only attitude that should come with knowledge: </a:t>
            </a:r>
            <a:r>
              <a:rPr lang="en-US" sz="2400" b="1" dirty="0">
                <a:latin typeface="Arial Narrow" panose="020B0606020202030204" pitchFamily="34" charset="0"/>
              </a:rPr>
              <a:t>Luke 17.10.</a:t>
            </a:r>
          </a:p>
        </p:txBody>
      </p:sp>
    </p:spTree>
    <p:extLst>
      <p:ext uri="{BB962C8B-B14F-4D97-AF65-F5344CB8AC3E}">
        <p14:creationId xmlns:p14="http://schemas.microsoft.com/office/powerpoint/2010/main" val="32370303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342</Words>
  <Application>Microsoft Office PowerPoint</Application>
  <PresentationFormat>On-screen Show (16:9)</PresentationFormat>
  <Paragraphs>50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Calibri</vt:lpstr>
      <vt:lpstr>Wingdings</vt:lpstr>
      <vt:lpstr>Aharoni</vt:lpstr>
      <vt:lpstr>Arial</vt:lpstr>
      <vt:lpstr>Arial Narrow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David Williams</cp:lastModifiedBy>
  <cp:revision>6</cp:revision>
  <dcterms:created xsi:type="dcterms:W3CDTF">2017-06-08T16:22:54Z</dcterms:created>
  <dcterms:modified xsi:type="dcterms:W3CDTF">2017-06-12T13:52:55Z</dcterms:modified>
</cp:coreProperties>
</file>