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5143500" type="screen16x9"/>
  <p:notesSz cx="6858000" cy="9144000"/>
  <p:embeddedFontLst>
    <p:embeddedFont>
      <p:font typeface="Arial Narrow" panose="020B0606020202030204" pitchFamily="34" charset="0"/>
      <p:regular r:id="rId9"/>
      <p:bold r:id="rId10"/>
      <p:italic r:id="rId11"/>
      <p:boldItalic r:id="rId12"/>
    </p:embeddedFont>
    <p:embeddedFont>
      <p:font typeface="Calibri" panose="020F0502020204030204" pitchFamily="34" charset="0"/>
      <p:regular r:id="rId13"/>
      <p:bold r:id="rId14"/>
      <p:italic r:id="rId15"/>
      <p:boldItalic r:id="rId16"/>
    </p:embeddedFont>
    <p:embeddedFont>
      <p:font typeface="Euphemia" panose="020B0503040102020104" pitchFamily="34" charset="0"/>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96"/>
      </p:cViewPr>
      <p:guideLst>
        <p:guide orient="horz" pos="1620"/>
        <p:guide pos="2880"/>
      </p:guideLst>
    </p:cSldViewPr>
  </p:slideViewPr>
  <p:notesTextViewPr>
    <p:cViewPr>
      <p:scale>
        <a:sx n="1" d="1"/>
        <a:sy n="1" d="1"/>
      </p:scale>
      <p:origin x="0" y="29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956D7-4A50-4F4E-9EE3-5FFCE493B2A8}" type="datetimeFigureOut">
              <a:rPr lang="en-US" smtClean="0"/>
              <a:t>3/2/2019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C7899-4D13-42AC-8028-E324692B9FAA}" type="slidenum">
              <a:rPr lang="en-US" smtClean="0"/>
              <a:t>‹#›</a:t>
            </a:fld>
            <a:endParaRPr lang="en-US"/>
          </a:p>
        </p:txBody>
      </p:sp>
    </p:spTree>
    <p:extLst>
      <p:ext uri="{BB962C8B-B14F-4D97-AF65-F5344CB8AC3E}">
        <p14:creationId xmlns:p14="http://schemas.microsoft.com/office/powerpoint/2010/main" val="3230732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to pray and live </a:t>
            </a:r>
            <a:r>
              <a:rPr lang="en-US" baseline="0" dirty="0" smtClean="0"/>
              <a:t>joyfully. </a:t>
            </a:r>
            <a:r>
              <a:rPr lang="en-US" baseline="0" dirty="0" smtClean="0"/>
              <a:t>Our joy can be completed and even shared. </a:t>
            </a:r>
            <a:r>
              <a:rPr lang="en-US" b="1" baseline="0" dirty="0" smtClean="0"/>
              <a:t>READ PHILIPPIANS 4.1</a:t>
            </a:r>
            <a:r>
              <a:rPr lang="en-US" baseline="0" dirty="0" smtClean="0"/>
              <a:t>.</a:t>
            </a:r>
          </a:p>
          <a:p>
            <a:endParaRPr lang="en-US" baseline="0" dirty="0" smtClean="0"/>
          </a:p>
          <a:p>
            <a:r>
              <a:rPr lang="en-US" baseline="0" dirty="0" smtClean="0"/>
              <a:t>Rejoicing is also used in different contexts as well: Christ proclaimed, being used for others, re-united… </a:t>
            </a:r>
            <a:r>
              <a:rPr lang="en-US" b="1" baseline="0" dirty="0" smtClean="0"/>
              <a:t>READ PHILIPPIANS 4.4</a:t>
            </a:r>
            <a:r>
              <a:rPr lang="en-US" baseline="0" dirty="0" smtClean="0"/>
              <a:t>.</a:t>
            </a:r>
          </a:p>
        </p:txBody>
      </p:sp>
      <p:sp>
        <p:nvSpPr>
          <p:cNvPr id="4" name="Slide Number Placeholder 3"/>
          <p:cNvSpPr>
            <a:spLocks noGrp="1"/>
          </p:cNvSpPr>
          <p:nvPr>
            <p:ph type="sldNum" sz="quarter" idx="10"/>
          </p:nvPr>
        </p:nvSpPr>
        <p:spPr/>
        <p:txBody>
          <a:bodyPr/>
          <a:lstStyle/>
          <a:p>
            <a:fld id="{D4FC7899-4D13-42AC-8028-E324692B9FAA}" type="slidenum">
              <a:rPr lang="en-US" smtClean="0"/>
              <a:t>1</a:t>
            </a:fld>
            <a:endParaRPr lang="en-US"/>
          </a:p>
        </p:txBody>
      </p:sp>
    </p:spTree>
    <p:extLst>
      <p:ext uri="{BB962C8B-B14F-4D97-AF65-F5344CB8AC3E}">
        <p14:creationId xmlns:p14="http://schemas.microsoft.com/office/powerpoint/2010/main" val="4209373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all this talk of joy and rejoicing  we may be tempted</a:t>
            </a:r>
            <a:r>
              <a:rPr lang="en-US" baseline="0" dirty="0" smtClean="0"/>
              <a:t> to assume that all things in Paul’s and the Philippians were “rosy.” But, this letter that speaks so much of “joy” and “rejoicing” is one of the most painful if we actually read of what Paul writes about…</a:t>
            </a:r>
          </a:p>
          <a:p>
            <a:endParaRPr lang="en-US" baseline="0" dirty="0" smtClean="0"/>
          </a:p>
        </p:txBody>
      </p:sp>
      <p:sp>
        <p:nvSpPr>
          <p:cNvPr id="4" name="Slide Number Placeholder 3"/>
          <p:cNvSpPr>
            <a:spLocks noGrp="1"/>
          </p:cNvSpPr>
          <p:nvPr>
            <p:ph type="sldNum" sz="quarter" idx="10"/>
          </p:nvPr>
        </p:nvSpPr>
        <p:spPr/>
        <p:txBody>
          <a:bodyPr/>
          <a:lstStyle/>
          <a:p>
            <a:fld id="{D4FC7899-4D13-42AC-8028-E324692B9FAA}" type="slidenum">
              <a:rPr lang="en-US" smtClean="0"/>
              <a:t>2</a:t>
            </a:fld>
            <a:endParaRPr lang="en-US"/>
          </a:p>
        </p:txBody>
      </p:sp>
    </p:spTree>
    <p:extLst>
      <p:ext uri="{BB962C8B-B14F-4D97-AF65-F5344CB8AC3E}">
        <p14:creationId xmlns:p14="http://schemas.microsoft.com/office/powerpoint/2010/main" val="4209373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all this talk of joy and rejoicing  we may be tempted</a:t>
            </a:r>
            <a:r>
              <a:rPr lang="en-US" baseline="0" dirty="0" smtClean="0"/>
              <a:t> to assume that all things in Paul’s and the Philippians were “rosy.”</a:t>
            </a:r>
          </a:p>
          <a:p>
            <a:endParaRPr lang="en-US" baseline="0" dirty="0" smtClean="0"/>
          </a:p>
        </p:txBody>
      </p:sp>
      <p:sp>
        <p:nvSpPr>
          <p:cNvPr id="4" name="Slide Number Placeholder 3"/>
          <p:cNvSpPr>
            <a:spLocks noGrp="1"/>
          </p:cNvSpPr>
          <p:nvPr>
            <p:ph type="sldNum" sz="quarter" idx="10"/>
          </p:nvPr>
        </p:nvSpPr>
        <p:spPr/>
        <p:txBody>
          <a:bodyPr/>
          <a:lstStyle/>
          <a:p>
            <a:fld id="{D4FC7899-4D13-42AC-8028-E324692B9FAA}" type="slidenum">
              <a:rPr lang="en-US" smtClean="0"/>
              <a:t>3</a:t>
            </a:fld>
            <a:endParaRPr lang="en-US"/>
          </a:p>
        </p:txBody>
      </p:sp>
    </p:spTree>
    <p:extLst>
      <p:ext uri="{BB962C8B-B14F-4D97-AF65-F5344CB8AC3E}">
        <p14:creationId xmlns:p14="http://schemas.microsoft.com/office/powerpoint/2010/main" val="420937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V.8</a:t>
            </a:r>
            <a:r>
              <a:rPr lang="en-US" baseline="0" dirty="0" smtClean="0"/>
              <a:t> opens with 5 particles that are hard to translate. </a:t>
            </a:r>
            <a:r>
              <a:rPr lang="en-US" b="1" baseline="0" dirty="0" smtClean="0"/>
              <a:t>“It’s far more than that!”</a:t>
            </a:r>
          </a:p>
          <a:p>
            <a:r>
              <a:rPr lang="en-US" b="1" baseline="0" dirty="0" smtClean="0"/>
              <a:t>Incomparable value of knowing Christ.</a:t>
            </a:r>
            <a:endParaRPr lang="en-US" b="1" dirty="0"/>
          </a:p>
        </p:txBody>
      </p:sp>
      <p:sp>
        <p:nvSpPr>
          <p:cNvPr id="4" name="Slide Number Placeholder 3"/>
          <p:cNvSpPr>
            <a:spLocks noGrp="1"/>
          </p:cNvSpPr>
          <p:nvPr>
            <p:ph type="sldNum" sz="quarter" idx="10"/>
          </p:nvPr>
        </p:nvSpPr>
        <p:spPr/>
        <p:txBody>
          <a:bodyPr/>
          <a:lstStyle/>
          <a:p>
            <a:fld id="{D4FC7899-4D13-42AC-8028-E324692B9FAA}" type="slidenum">
              <a:rPr lang="en-US" smtClean="0"/>
              <a:t>4</a:t>
            </a:fld>
            <a:endParaRPr lang="en-US"/>
          </a:p>
        </p:txBody>
      </p:sp>
    </p:spTree>
    <p:extLst>
      <p:ext uri="{BB962C8B-B14F-4D97-AF65-F5344CB8AC3E}">
        <p14:creationId xmlns:p14="http://schemas.microsoft.com/office/powerpoint/2010/main" val="1359234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AMPLIFIED “…derived fresh confidence</a:t>
            </a:r>
            <a:r>
              <a:rPr lang="en-US" baseline="0" dirty="0" smtClean="0"/>
              <a:t> in the Lord…”</a:t>
            </a:r>
          </a:p>
          <a:p>
            <a:endParaRPr lang="en-US" baseline="0" dirty="0" smtClean="0"/>
          </a:p>
          <a:p>
            <a:r>
              <a:rPr lang="en-US" b="0" baseline="0" dirty="0" smtClean="0"/>
              <a:t>YLT: “…more abundantly bold…”</a:t>
            </a:r>
          </a:p>
          <a:p>
            <a:endParaRPr lang="en-US" b="0" baseline="0" dirty="0" smtClean="0"/>
          </a:p>
          <a:p>
            <a:r>
              <a:rPr lang="en-US" b="0" baseline="0" dirty="0" smtClean="0"/>
              <a:t>AMPLIFIED: [Act with more freedom and indifference to the consequences.]</a:t>
            </a:r>
          </a:p>
        </p:txBody>
      </p:sp>
      <p:sp>
        <p:nvSpPr>
          <p:cNvPr id="4" name="Slide Number Placeholder 3"/>
          <p:cNvSpPr>
            <a:spLocks noGrp="1"/>
          </p:cNvSpPr>
          <p:nvPr>
            <p:ph type="sldNum" sz="quarter" idx="10"/>
          </p:nvPr>
        </p:nvSpPr>
        <p:spPr/>
        <p:txBody>
          <a:bodyPr/>
          <a:lstStyle/>
          <a:p>
            <a:fld id="{D4FC7899-4D13-42AC-8028-E324692B9FAA}" type="slidenum">
              <a:rPr lang="en-US" smtClean="0"/>
              <a:t>5</a:t>
            </a:fld>
            <a:endParaRPr lang="en-US"/>
          </a:p>
        </p:txBody>
      </p:sp>
    </p:spTree>
    <p:extLst>
      <p:ext uri="{BB962C8B-B14F-4D97-AF65-F5344CB8AC3E}">
        <p14:creationId xmlns:p14="http://schemas.microsoft.com/office/powerpoint/2010/main" val="1359234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“already/not yet” “begins with the already, but accent falls on the not yet”</a:t>
            </a:r>
          </a:p>
          <a:p>
            <a:endParaRPr lang="en-US" baseline="0" dirty="0" smtClean="0"/>
          </a:p>
          <a:p>
            <a:r>
              <a:rPr lang="en-US" b="1" baseline="0" dirty="0" smtClean="0"/>
              <a:t>Revelation 22.20: </a:t>
            </a:r>
            <a:r>
              <a:rPr lang="en-US" baseline="0" dirty="0" smtClean="0"/>
              <a:t>“Amen. Come, Lord Jesus.”</a:t>
            </a:r>
          </a:p>
          <a:p>
            <a:endParaRPr lang="en-US" baseline="0" dirty="0" smtClean="0"/>
          </a:p>
        </p:txBody>
      </p:sp>
      <p:sp>
        <p:nvSpPr>
          <p:cNvPr id="4" name="Slide Number Placeholder 3"/>
          <p:cNvSpPr>
            <a:spLocks noGrp="1"/>
          </p:cNvSpPr>
          <p:nvPr>
            <p:ph type="sldNum" sz="quarter" idx="10"/>
          </p:nvPr>
        </p:nvSpPr>
        <p:spPr/>
        <p:txBody>
          <a:bodyPr/>
          <a:lstStyle/>
          <a:p>
            <a:fld id="{D4FC7899-4D13-42AC-8028-E324692B9FAA}" type="slidenum">
              <a:rPr lang="en-US" smtClean="0"/>
              <a:t>6</a:t>
            </a:fld>
            <a:endParaRPr lang="en-US"/>
          </a:p>
        </p:txBody>
      </p:sp>
    </p:spTree>
    <p:extLst>
      <p:ext uri="{BB962C8B-B14F-4D97-AF65-F5344CB8AC3E}">
        <p14:creationId xmlns:p14="http://schemas.microsoft.com/office/powerpoint/2010/main" val="1359234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966077-D39C-4B39-B105-5709CEC34463}"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256477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66077-D39C-4B39-B105-5709CEC34463}"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1204474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66077-D39C-4B39-B105-5709CEC34463}"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224415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66077-D39C-4B39-B105-5709CEC34463}"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305501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66077-D39C-4B39-B105-5709CEC34463}"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80403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966077-D39C-4B39-B105-5709CEC34463}"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78911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966077-D39C-4B39-B105-5709CEC34463}" type="datetimeFigureOut">
              <a:rPr lang="en-US" smtClean="0"/>
              <a:t>3/2/2019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789640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966077-D39C-4B39-B105-5709CEC34463}" type="datetimeFigureOut">
              <a:rPr lang="en-US" smtClean="0"/>
              <a:t>3/2/2019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149258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66077-D39C-4B39-B105-5709CEC34463}" type="datetimeFigureOut">
              <a:rPr lang="en-US" smtClean="0"/>
              <a:t>3/2/2019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134383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66077-D39C-4B39-B105-5709CEC34463}"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5879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66077-D39C-4B39-B105-5709CEC34463}"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52DBB-2603-4588-89C3-14D6BE3DE62F}" type="slidenum">
              <a:rPr lang="en-US" smtClean="0"/>
              <a:t>‹#›</a:t>
            </a:fld>
            <a:endParaRPr lang="en-US"/>
          </a:p>
        </p:txBody>
      </p:sp>
    </p:spTree>
    <p:extLst>
      <p:ext uri="{BB962C8B-B14F-4D97-AF65-F5344CB8AC3E}">
        <p14:creationId xmlns:p14="http://schemas.microsoft.com/office/powerpoint/2010/main" val="1573978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966077-D39C-4B39-B105-5709CEC34463}" type="datetimeFigureOut">
              <a:rPr lang="en-US" smtClean="0"/>
              <a:t>3/2/2019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DC52DBB-2603-4588-89C3-14D6BE3DE62F}" type="slidenum">
              <a:rPr lang="en-US" smtClean="0"/>
              <a:t>‹#›</a:t>
            </a:fld>
            <a:endParaRPr lang="en-US"/>
          </a:p>
        </p:txBody>
      </p:sp>
    </p:spTree>
    <p:extLst>
      <p:ext uri="{BB962C8B-B14F-4D97-AF65-F5344CB8AC3E}">
        <p14:creationId xmlns:p14="http://schemas.microsoft.com/office/powerpoint/2010/main" val="1717503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76930"/>
            <a:ext cx="4572000" cy="523220"/>
          </a:xfrm>
          <a:prstGeom prst="rect">
            <a:avLst/>
          </a:prstGeom>
          <a:noFill/>
        </p:spPr>
        <p:txBody>
          <a:bodyPr wrap="square" rtlCol="0">
            <a:spAutoFit/>
          </a:bodyPr>
          <a:lstStyle/>
          <a:p>
            <a:pPr algn="ctr"/>
            <a:r>
              <a:rPr lang="en-US" sz="2400" b="1" dirty="0" smtClean="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rPr>
              <a:t>“</a:t>
            </a:r>
            <a:r>
              <a:rPr lang="en-US" sz="2800" b="1" dirty="0" smtClean="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rPr>
              <a:t>JOY” in PHILIPPIANS</a:t>
            </a:r>
            <a:endParaRPr lang="en-US" sz="2800" b="1" dirty="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endParaRPr>
          </a:p>
        </p:txBody>
      </p:sp>
      <p:cxnSp>
        <p:nvCxnSpPr>
          <p:cNvPr id="4" name="Straight Connector 3"/>
          <p:cNvCxnSpPr/>
          <p:nvPr/>
        </p:nvCxnSpPr>
        <p:spPr>
          <a:xfrm>
            <a:off x="457200" y="1276350"/>
            <a:ext cx="3733800" cy="0"/>
          </a:xfrm>
          <a:prstGeom prst="line">
            <a:avLst/>
          </a:prstGeom>
          <a:ln w="317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9600" y="1733550"/>
            <a:ext cx="3276600" cy="830997"/>
          </a:xfrm>
          <a:prstGeom prst="rect">
            <a:avLst/>
          </a:prstGeom>
          <a:noFill/>
        </p:spPr>
        <p:txBody>
          <a:bodyPr wrap="square" rtlCol="0">
            <a:spAutoFit/>
          </a:bodyPr>
          <a:lstStyle/>
          <a:p>
            <a:pPr algn="ctr"/>
            <a:r>
              <a:rPr lang="en-US" sz="2400" dirty="0" smtClean="0">
                <a:ln w="18415" cmpd="sng">
                  <a:solidFill>
                    <a:schemeClr val="accent3">
                      <a:lumMod val="40000"/>
                      <a:lumOff val="60000"/>
                    </a:schemeClr>
                  </a:solidFill>
                  <a:prstDash val="solid"/>
                </a:ln>
                <a:solidFill>
                  <a:schemeClr val="accent3">
                    <a:lumMod val="40000"/>
                    <a:lumOff val="60000"/>
                  </a:schemeClr>
                </a:solidFill>
                <a:latin typeface="Arial Narrow" panose="020B0606020202030204" pitchFamily="34" charset="0"/>
              </a:rPr>
              <a:t>JOY (7X/7V):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Philippians 1.4, 25; 2.2, 17, 18, 29; </a:t>
            </a:r>
            <a:r>
              <a:rPr lang="en-US" sz="2400" dirty="0" smtClean="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latin typeface="Arial Narrow" panose="020B0606020202030204" pitchFamily="34" charset="0"/>
              </a:rPr>
              <a:t>4.1</a:t>
            </a:r>
            <a:endParaRPr lang="en-US" sz="2400" dirty="0">
              <a:ln w="18415" cmpd="sng">
                <a:solidFill>
                  <a:schemeClr val="accent2">
                    <a:lumMod val="20000"/>
                    <a:lumOff val="80000"/>
                  </a:schemeClr>
                </a:solidFill>
                <a:prstDash val="solid"/>
              </a:ln>
              <a:solidFill>
                <a:schemeClr val="accent2">
                  <a:lumMod val="20000"/>
                  <a:lumOff val="80000"/>
                </a:schemeClr>
              </a:solidFill>
              <a:latin typeface="Arial Narrow" panose="020B0606020202030204" pitchFamily="34" charset="0"/>
            </a:endParaRPr>
          </a:p>
        </p:txBody>
      </p:sp>
      <p:sp>
        <p:nvSpPr>
          <p:cNvPr id="9" name="TextBox 8"/>
          <p:cNvSpPr txBox="1"/>
          <p:nvPr/>
        </p:nvSpPr>
        <p:spPr>
          <a:xfrm>
            <a:off x="685800" y="2876550"/>
            <a:ext cx="3048000" cy="1200329"/>
          </a:xfrm>
          <a:prstGeom prst="rect">
            <a:avLst/>
          </a:prstGeom>
          <a:noFill/>
        </p:spPr>
        <p:txBody>
          <a:bodyPr wrap="square" rtlCol="0">
            <a:spAutoFit/>
          </a:bodyPr>
          <a:lstStyle/>
          <a:p>
            <a:pPr lvl="0" algn="ctr"/>
            <a:r>
              <a:rPr lang="en-US" sz="2400" dirty="0" smtClean="0">
                <a:ln w="18415" cmpd="sng">
                  <a:solidFill>
                    <a:srgbClr val="9BBB59">
                      <a:lumMod val="40000"/>
                      <a:lumOff val="60000"/>
                    </a:srgbClr>
                  </a:solidFill>
                  <a:prstDash val="solid"/>
                </a:ln>
                <a:solidFill>
                  <a:srgbClr val="9BBB59">
                    <a:lumMod val="40000"/>
                    <a:lumOff val="60000"/>
                  </a:srgbClr>
                </a:solidFill>
                <a:latin typeface="Arial Narrow" panose="020B0606020202030204" pitchFamily="34" charset="0"/>
              </a:rPr>
              <a:t>REJOICE (9X/7V</a:t>
            </a:r>
            <a:r>
              <a:rPr lang="en-US" sz="2400" dirty="0">
                <a:ln w="18415" cmpd="sng">
                  <a:solidFill>
                    <a:srgbClr val="9BBB59">
                      <a:lumMod val="40000"/>
                      <a:lumOff val="60000"/>
                    </a:srgbClr>
                  </a:solidFill>
                  <a:prstDash val="solid"/>
                </a:ln>
                <a:solidFill>
                  <a:srgbClr val="9BBB59">
                    <a:lumMod val="40000"/>
                    <a:lumOff val="60000"/>
                  </a:srgbClr>
                </a:solidFill>
                <a:latin typeface="Arial Narrow" panose="020B0606020202030204" pitchFamily="34" charset="0"/>
              </a:rPr>
              <a:t>): </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Philippians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1.18; 2.17, 18, 28; 3.1; </a:t>
            </a:r>
            <a:r>
              <a:rPr lang="en-US" sz="2400" dirty="0" smtClean="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latin typeface="Arial Narrow" panose="020B0606020202030204" pitchFamily="34" charset="0"/>
              </a:rPr>
              <a:t>4.4</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 4.10</a:t>
            </a:r>
            <a:endParaRPr lang="en-US" sz="2400" dirty="0">
              <a:ln w="18415" cmpd="sng">
                <a:solidFill>
                  <a:srgbClr val="C0504D">
                    <a:lumMod val="20000"/>
                    <a:lumOff val="80000"/>
                  </a:srgbClr>
                </a:solidFill>
                <a:prstDash val="solid"/>
              </a:ln>
              <a:solidFill>
                <a:srgbClr val="C0504D">
                  <a:lumMod val="20000"/>
                  <a:lumOff val="80000"/>
                </a:srgbClr>
              </a:solidFill>
              <a:latin typeface="Arial Narrow" panose="020B0606020202030204" pitchFamily="34" charset="0"/>
            </a:endParaRPr>
          </a:p>
        </p:txBody>
      </p:sp>
    </p:spTree>
    <p:extLst>
      <p:ext uri="{BB962C8B-B14F-4D97-AF65-F5344CB8AC3E}">
        <p14:creationId xmlns:p14="http://schemas.microsoft.com/office/powerpoint/2010/main" val="228949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76930"/>
            <a:ext cx="4572000" cy="523220"/>
          </a:xfrm>
          <a:prstGeom prst="rect">
            <a:avLst/>
          </a:prstGeom>
          <a:noFill/>
        </p:spPr>
        <p:txBody>
          <a:bodyPr wrap="square" rtlCol="0">
            <a:spAutoFit/>
          </a:bodyPr>
          <a:lstStyle/>
          <a:p>
            <a:pPr algn="ctr"/>
            <a:r>
              <a:rPr lang="en-US" sz="2400" b="1" dirty="0" smtClean="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rPr>
              <a:t>“</a:t>
            </a:r>
            <a:r>
              <a:rPr lang="en-US" sz="2800" b="1" dirty="0" smtClean="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rPr>
              <a:t>JOY” in PHILIPPIANS</a:t>
            </a:r>
            <a:endParaRPr lang="en-US" sz="2800" b="1" dirty="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endParaRPr>
          </a:p>
        </p:txBody>
      </p:sp>
      <p:cxnSp>
        <p:nvCxnSpPr>
          <p:cNvPr id="4" name="Straight Connector 3"/>
          <p:cNvCxnSpPr/>
          <p:nvPr/>
        </p:nvCxnSpPr>
        <p:spPr>
          <a:xfrm>
            <a:off x="457200" y="1276350"/>
            <a:ext cx="3733800" cy="0"/>
          </a:xfrm>
          <a:prstGeom prst="line">
            <a:avLst/>
          </a:prstGeom>
          <a:ln w="317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9600" y="1733550"/>
            <a:ext cx="3276600" cy="830997"/>
          </a:xfrm>
          <a:prstGeom prst="rect">
            <a:avLst/>
          </a:prstGeom>
          <a:noFill/>
        </p:spPr>
        <p:txBody>
          <a:bodyPr wrap="square" rtlCol="0">
            <a:spAutoFit/>
          </a:bodyPr>
          <a:lstStyle/>
          <a:p>
            <a:pPr algn="ctr"/>
            <a:r>
              <a:rPr lang="en-US" sz="2400" dirty="0" smtClean="0">
                <a:ln w="18415" cmpd="sng">
                  <a:solidFill>
                    <a:schemeClr val="accent3">
                      <a:lumMod val="40000"/>
                      <a:lumOff val="60000"/>
                    </a:schemeClr>
                  </a:solidFill>
                  <a:prstDash val="solid"/>
                </a:ln>
                <a:solidFill>
                  <a:schemeClr val="accent3">
                    <a:lumMod val="40000"/>
                    <a:lumOff val="60000"/>
                  </a:schemeClr>
                </a:solidFill>
                <a:latin typeface="Arial Narrow" panose="020B0606020202030204" pitchFamily="34" charset="0"/>
              </a:rPr>
              <a:t>JOY (7X/7V):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Philippians 1.4, 25; 2.2, 17, 18, 29; </a:t>
            </a:r>
            <a:r>
              <a:rPr lang="en-US" sz="2400" dirty="0" smtClean="0">
                <a:ln w="18415" cmpd="sng">
                  <a:solidFill>
                    <a:schemeClr val="accent2">
                      <a:lumMod val="40000"/>
                      <a:lumOff val="60000"/>
                    </a:schemeClr>
                  </a:solidFill>
                  <a:prstDash val="solid"/>
                </a:ln>
                <a:solidFill>
                  <a:schemeClr val="accent2">
                    <a:lumMod val="40000"/>
                    <a:lumOff val="60000"/>
                  </a:schemeClr>
                </a:solidFill>
                <a:effectLst>
                  <a:outerShdw blurRad="63500" dir="3600000" algn="tl" rotWithShape="0">
                    <a:srgbClr val="000000">
                      <a:alpha val="70000"/>
                    </a:srgbClr>
                  </a:outerShdw>
                </a:effectLst>
                <a:latin typeface="Arial Narrow" panose="020B0606020202030204" pitchFamily="34" charset="0"/>
              </a:rPr>
              <a:t>4.1</a:t>
            </a:r>
            <a:endParaRPr lang="en-US" sz="2400" dirty="0">
              <a:ln w="18415" cmpd="sng">
                <a:solidFill>
                  <a:schemeClr val="accent2">
                    <a:lumMod val="40000"/>
                    <a:lumOff val="60000"/>
                  </a:schemeClr>
                </a:solidFill>
                <a:prstDash val="solid"/>
              </a:ln>
              <a:solidFill>
                <a:schemeClr val="accent2">
                  <a:lumMod val="40000"/>
                  <a:lumOff val="60000"/>
                </a:schemeClr>
              </a:solidFill>
              <a:latin typeface="Arial Narrow" panose="020B0606020202030204" pitchFamily="34" charset="0"/>
            </a:endParaRPr>
          </a:p>
        </p:txBody>
      </p:sp>
      <p:sp>
        <p:nvSpPr>
          <p:cNvPr id="9" name="TextBox 8"/>
          <p:cNvSpPr txBox="1"/>
          <p:nvPr/>
        </p:nvSpPr>
        <p:spPr>
          <a:xfrm>
            <a:off x="685800" y="2876550"/>
            <a:ext cx="3048000" cy="1200329"/>
          </a:xfrm>
          <a:prstGeom prst="rect">
            <a:avLst/>
          </a:prstGeom>
          <a:noFill/>
        </p:spPr>
        <p:txBody>
          <a:bodyPr wrap="square" rtlCol="0">
            <a:spAutoFit/>
          </a:bodyPr>
          <a:lstStyle/>
          <a:p>
            <a:pPr lvl="0" algn="ctr"/>
            <a:r>
              <a:rPr lang="en-US" sz="2400" dirty="0" smtClean="0">
                <a:ln w="18415" cmpd="sng">
                  <a:solidFill>
                    <a:srgbClr val="9BBB59">
                      <a:lumMod val="40000"/>
                      <a:lumOff val="60000"/>
                    </a:srgbClr>
                  </a:solidFill>
                  <a:prstDash val="solid"/>
                </a:ln>
                <a:solidFill>
                  <a:srgbClr val="9BBB59">
                    <a:lumMod val="40000"/>
                    <a:lumOff val="60000"/>
                  </a:srgbClr>
                </a:solidFill>
                <a:latin typeface="Arial Narrow" panose="020B0606020202030204" pitchFamily="34" charset="0"/>
              </a:rPr>
              <a:t>REJOICE (9X/7V</a:t>
            </a:r>
            <a:r>
              <a:rPr lang="en-US" sz="2400" dirty="0">
                <a:ln w="18415" cmpd="sng">
                  <a:solidFill>
                    <a:srgbClr val="9BBB59">
                      <a:lumMod val="40000"/>
                      <a:lumOff val="60000"/>
                    </a:srgbClr>
                  </a:solidFill>
                  <a:prstDash val="solid"/>
                </a:ln>
                <a:solidFill>
                  <a:srgbClr val="9BBB59">
                    <a:lumMod val="40000"/>
                    <a:lumOff val="60000"/>
                  </a:srgbClr>
                </a:solidFill>
                <a:latin typeface="Arial Narrow" panose="020B0606020202030204" pitchFamily="34" charset="0"/>
              </a:rPr>
              <a:t>): </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Philippians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1.18; 2.17, 18, 28; 3.1; </a:t>
            </a:r>
            <a:r>
              <a:rPr lang="en-US" sz="2400" dirty="0" smtClean="0">
                <a:ln w="18415" cmpd="sng">
                  <a:solidFill>
                    <a:schemeClr val="accent2">
                      <a:lumMod val="40000"/>
                      <a:lumOff val="60000"/>
                    </a:schemeClr>
                  </a:solidFill>
                  <a:prstDash val="solid"/>
                </a:ln>
                <a:solidFill>
                  <a:schemeClr val="accent2">
                    <a:lumMod val="40000"/>
                    <a:lumOff val="60000"/>
                  </a:schemeClr>
                </a:solidFill>
                <a:effectLst>
                  <a:outerShdw blurRad="63500" dir="3600000" algn="tl" rotWithShape="0">
                    <a:srgbClr val="000000">
                      <a:alpha val="70000"/>
                    </a:srgbClr>
                  </a:outerShdw>
                </a:effectLst>
                <a:latin typeface="Arial Narrow" panose="020B0606020202030204" pitchFamily="34" charset="0"/>
              </a:rPr>
              <a:t>4.4</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 4.10</a:t>
            </a:r>
            <a:endParaRPr lang="en-US" sz="2400" dirty="0">
              <a:ln w="18415" cmpd="sng">
                <a:solidFill>
                  <a:srgbClr val="C0504D">
                    <a:lumMod val="20000"/>
                    <a:lumOff val="80000"/>
                  </a:srgbClr>
                </a:solidFill>
                <a:prstDash val="solid"/>
              </a:ln>
              <a:solidFill>
                <a:srgbClr val="C0504D">
                  <a:lumMod val="20000"/>
                  <a:lumOff val="80000"/>
                </a:srgbClr>
              </a:solidFill>
              <a:latin typeface="Arial Narrow" panose="020B0606020202030204" pitchFamily="34" charset="0"/>
            </a:endParaRPr>
          </a:p>
        </p:txBody>
      </p:sp>
      <p:sp>
        <p:nvSpPr>
          <p:cNvPr id="3" name="Right Brace 2"/>
          <p:cNvSpPr/>
          <p:nvPr/>
        </p:nvSpPr>
        <p:spPr>
          <a:xfrm>
            <a:off x="3810000" y="514350"/>
            <a:ext cx="1143000" cy="4191000"/>
          </a:xfrm>
          <a:prstGeom prst="rightBrace">
            <a:avLst/>
          </a:prstGeom>
          <a:ln w="317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19625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76930"/>
            <a:ext cx="4572000" cy="523220"/>
          </a:xfrm>
          <a:prstGeom prst="rect">
            <a:avLst/>
          </a:prstGeom>
          <a:noFill/>
        </p:spPr>
        <p:txBody>
          <a:bodyPr wrap="square" rtlCol="0">
            <a:spAutoFit/>
          </a:bodyPr>
          <a:lstStyle/>
          <a:p>
            <a:pPr algn="ctr"/>
            <a:r>
              <a:rPr lang="en-US" sz="2400" b="1" dirty="0" smtClean="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rPr>
              <a:t>“</a:t>
            </a:r>
            <a:r>
              <a:rPr lang="en-US" sz="2800" b="1" dirty="0" smtClean="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rPr>
              <a:t>JOY” in PHILIPPIANS</a:t>
            </a:r>
            <a:endParaRPr lang="en-US" sz="2800" b="1" dirty="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endParaRPr>
          </a:p>
        </p:txBody>
      </p:sp>
      <p:cxnSp>
        <p:nvCxnSpPr>
          <p:cNvPr id="4" name="Straight Connector 3"/>
          <p:cNvCxnSpPr/>
          <p:nvPr/>
        </p:nvCxnSpPr>
        <p:spPr>
          <a:xfrm>
            <a:off x="457200" y="1276350"/>
            <a:ext cx="3733800" cy="0"/>
          </a:xfrm>
          <a:prstGeom prst="line">
            <a:avLst/>
          </a:prstGeom>
          <a:ln w="317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9600" y="1733550"/>
            <a:ext cx="3276600" cy="830997"/>
          </a:xfrm>
          <a:prstGeom prst="rect">
            <a:avLst/>
          </a:prstGeom>
          <a:noFill/>
        </p:spPr>
        <p:txBody>
          <a:bodyPr wrap="square" rtlCol="0">
            <a:spAutoFit/>
          </a:bodyPr>
          <a:lstStyle/>
          <a:p>
            <a:pPr algn="ctr"/>
            <a:r>
              <a:rPr lang="en-US" sz="2400" dirty="0" smtClean="0">
                <a:ln w="18415" cmpd="sng">
                  <a:solidFill>
                    <a:schemeClr val="accent3">
                      <a:lumMod val="40000"/>
                      <a:lumOff val="60000"/>
                    </a:schemeClr>
                  </a:solidFill>
                  <a:prstDash val="solid"/>
                </a:ln>
                <a:solidFill>
                  <a:schemeClr val="accent3">
                    <a:lumMod val="40000"/>
                    <a:lumOff val="60000"/>
                  </a:schemeClr>
                </a:solidFill>
                <a:latin typeface="Arial Narrow" panose="020B0606020202030204" pitchFamily="34" charset="0"/>
              </a:rPr>
              <a:t>JOY (7X/7V):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Philippians 1.4, 25; 2.2, 17, 18, 29; </a:t>
            </a:r>
            <a:r>
              <a:rPr lang="en-US" sz="2400" dirty="0" smtClean="0">
                <a:ln w="18415" cmpd="sng">
                  <a:solidFill>
                    <a:schemeClr val="accent2">
                      <a:lumMod val="40000"/>
                      <a:lumOff val="60000"/>
                    </a:schemeClr>
                  </a:solidFill>
                  <a:prstDash val="solid"/>
                </a:ln>
                <a:solidFill>
                  <a:schemeClr val="accent2">
                    <a:lumMod val="40000"/>
                    <a:lumOff val="60000"/>
                  </a:schemeClr>
                </a:solidFill>
                <a:effectLst>
                  <a:outerShdw blurRad="63500" dir="3600000" algn="tl" rotWithShape="0">
                    <a:srgbClr val="000000">
                      <a:alpha val="70000"/>
                    </a:srgbClr>
                  </a:outerShdw>
                </a:effectLst>
                <a:latin typeface="Arial Narrow" panose="020B0606020202030204" pitchFamily="34" charset="0"/>
              </a:rPr>
              <a:t>4.1</a:t>
            </a:r>
            <a:endParaRPr lang="en-US" sz="2400" dirty="0">
              <a:ln w="18415" cmpd="sng">
                <a:solidFill>
                  <a:schemeClr val="accent2">
                    <a:lumMod val="40000"/>
                    <a:lumOff val="60000"/>
                  </a:schemeClr>
                </a:solidFill>
                <a:prstDash val="solid"/>
              </a:ln>
              <a:solidFill>
                <a:schemeClr val="accent2">
                  <a:lumMod val="40000"/>
                  <a:lumOff val="60000"/>
                </a:schemeClr>
              </a:solidFill>
              <a:latin typeface="Arial Narrow" panose="020B0606020202030204" pitchFamily="34" charset="0"/>
            </a:endParaRPr>
          </a:p>
        </p:txBody>
      </p:sp>
      <p:sp>
        <p:nvSpPr>
          <p:cNvPr id="9" name="TextBox 8"/>
          <p:cNvSpPr txBox="1"/>
          <p:nvPr/>
        </p:nvSpPr>
        <p:spPr>
          <a:xfrm>
            <a:off x="685800" y="2876550"/>
            <a:ext cx="3048000" cy="1200329"/>
          </a:xfrm>
          <a:prstGeom prst="rect">
            <a:avLst/>
          </a:prstGeom>
          <a:noFill/>
        </p:spPr>
        <p:txBody>
          <a:bodyPr wrap="square" rtlCol="0">
            <a:spAutoFit/>
          </a:bodyPr>
          <a:lstStyle/>
          <a:p>
            <a:pPr lvl="0" algn="ctr"/>
            <a:r>
              <a:rPr lang="en-US" sz="2400" dirty="0" smtClean="0">
                <a:ln w="18415" cmpd="sng">
                  <a:solidFill>
                    <a:srgbClr val="9BBB59">
                      <a:lumMod val="40000"/>
                      <a:lumOff val="60000"/>
                    </a:srgbClr>
                  </a:solidFill>
                  <a:prstDash val="solid"/>
                </a:ln>
                <a:solidFill>
                  <a:srgbClr val="9BBB59">
                    <a:lumMod val="40000"/>
                    <a:lumOff val="60000"/>
                  </a:srgbClr>
                </a:solidFill>
                <a:latin typeface="Arial Narrow" panose="020B0606020202030204" pitchFamily="34" charset="0"/>
              </a:rPr>
              <a:t>REJOICE (9X/7V</a:t>
            </a:r>
            <a:r>
              <a:rPr lang="en-US" sz="2400" dirty="0">
                <a:ln w="18415" cmpd="sng">
                  <a:solidFill>
                    <a:srgbClr val="9BBB59">
                      <a:lumMod val="40000"/>
                      <a:lumOff val="60000"/>
                    </a:srgbClr>
                  </a:solidFill>
                  <a:prstDash val="solid"/>
                </a:ln>
                <a:solidFill>
                  <a:srgbClr val="9BBB59">
                    <a:lumMod val="40000"/>
                    <a:lumOff val="60000"/>
                  </a:srgbClr>
                </a:solidFill>
                <a:latin typeface="Arial Narrow" panose="020B0606020202030204" pitchFamily="34" charset="0"/>
              </a:rPr>
              <a:t>): </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Philippians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1.18; 2.17, 18, 28; 3.1; </a:t>
            </a:r>
            <a:r>
              <a:rPr lang="en-US" sz="2400" dirty="0" smtClean="0">
                <a:ln w="18415" cmpd="sng">
                  <a:solidFill>
                    <a:schemeClr val="accent2">
                      <a:lumMod val="40000"/>
                      <a:lumOff val="60000"/>
                    </a:schemeClr>
                  </a:solidFill>
                  <a:prstDash val="solid"/>
                </a:ln>
                <a:solidFill>
                  <a:schemeClr val="accent2">
                    <a:lumMod val="40000"/>
                    <a:lumOff val="60000"/>
                  </a:schemeClr>
                </a:solidFill>
                <a:effectLst>
                  <a:outerShdw blurRad="63500" dir="3600000" algn="tl" rotWithShape="0">
                    <a:srgbClr val="000000">
                      <a:alpha val="70000"/>
                    </a:srgbClr>
                  </a:outerShdw>
                </a:effectLst>
                <a:latin typeface="Arial Narrow" panose="020B0606020202030204" pitchFamily="34" charset="0"/>
              </a:rPr>
              <a:t>4.4</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anose="020B0606020202030204" pitchFamily="34" charset="0"/>
              </a:rPr>
              <a:t>; 4.10</a:t>
            </a:r>
            <a:endParaRPr lang="en-US" sz="2400" dirty="0">
              <a:ln w="18415" cmpd="sng">
                <a:solidFill>
                  <a:srgbClr val="C0504D">
                    <a:lumMod val="20000"/>
                    <a:lumOff val="80000"/>
                  </a:srgbClr>
                </a:solidFill>
                <a:prstDash val="solid"/>
              </a:ln>
              <a:solidFill>
                <a:srgbClr val="C0504D">
                  <a:lumMod val="20000"/>
                  <a:lumOff val="80000"/>
                </a:srgbClr>
              </a:solidFill>
              <a:latin typeface="Arial Narrow" panose="020B0606020202030204" pitchFamily="34" charset="0"/>
            </a:endParaRPr>
          </a:p>
        </p:txBody>
      </p:sp>
      <p:sp>
        <p:nvSpPr>
          <p:cNvPr id="3" name="Right Brace 2"/>
          <p:cNvSpPr/>
          <p:nvPr/>
        </p:nvSpPr>
        <p:spPr>
          <a:xfrm>
            <a:off x="3810000" y="514350"/>
            <a:ext cx="1143000" cy="4191000"/>
          </a:xfrm>
          <a:prstGeom prst="rightBrace">
            <a:avLst/>
          </a:prstGeom>
          <a:ln w="317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5181600" y="438150"/>
            <a:ext cx="3810000" cy="4378122"/>
          </a:xfrm>
          <a:prstGeom prst="rect">
            <a:avLst/>
          </a:prstGeom>
          <a:noFill/>
        </p:spPr>
        <p:txBody>
          <a:bodyPr wrap="square" rtlCol="0">
            <a:spAutoFit/>
          </a:bodyPr>
          <a:lstStyle/>
          <a:p>
            <a:r>
              <a:rPr lang="en-US" sz="2200" dirty="0" smtClean="0">
                <a:ln w="18415" cmpd="sng">
                  <a:solidFill>
                    <a:schemeClr val="accent3">
                      <a:lumMod val="20000"/>
                      <a:lumOff val="80000"/>
                    </a:schemeClr>
                  </a:solidFill>
                  <a:prstDash val="solid"/>
                </a:ln>
                <a:solidFill>
                  <a:schemeClr val="accent3">
                    <a:lumMod val="20000"/>
                    <a:lumOff val="80000"/>
                  </a:schemeClr>
                </a:solidFill>
                <a:latin typeface="Arial Narrow" panose="020B0606020202030204" pitchFamily="34" charset="0"/>
              </a:rPr>
              <a:t>Arrest/Trial/Imprisonment: </a:t>
            </a:r>
            <a:r>
              <a:rPr lang="en-US" sz="2200" dirty="0" smtClean="0">
                <a:ln w="18415" cmpd="sng">
                  <a:solidFill>
                    <a:srgbClr val="FFFFFF"/>
                  </a:solidFill>
                  <a:prstDash val="solid"/>
                </a:ln>
                <a:solidFill>
                  <a:schemeClr val="accent3">
                    <a:lumMod val="20000"/>
                    <a:lumOff val="80000"/>
                  </a:schemeClr>
                </a:solidFill>
                <a:latin typeface="Arial Narrow" panose="020B0606020202030204" pitchFamily="34" charset="0"/>
              </a:rPr>
              <a:t>1.7, 13</a:t>
            </a:r>
          </a:p>
          <a:p>
            <a:endParaRPr lang="en-US" sz="600" dirty="0" smtClean="0">
              <a:ln w="18415" cmpd="sng">
                <a:solidFill>
                  <a:srgbClr val="FFFFFF"/>
                </a:solidFill>
                <a:prstDash val="solid"/>
              </a:ln>
              <a:solidFill>
                <a:schemeClr val="accent3">
                  <a:lumMod val="20000"/>
                  <a:lumOff val="80000"/>
                </a:schemeClr>
              </a:solidFill>
              <a:latin typeface="Arial Narrow" panose="020B0606020202030204" pitchFamily="34" charset="0"/>
            </a:endParaRPr>
          </a:p>
          <a:p>
            <a:r>
              <a:rPr lang="en-US" sz="2200" dirty="0" smtClean="0">
                <a:ln w="18415" cmpd="sng">
                  <a:solidFill>
                    <a:schemeClr val="accent3">
                      <a:lumMod val="20000"/>
                      <a:lumOff val="80000"/>
                    </a:schemeClr>
                  </a:solidFill>
                  <a:prstDash val="solid"/>
                </a:ln>
                <a:solidFill>
                  <a:schemeClr val="accent3">
                    <a:lumMod val="20000"/>
                    <a:lumOff val="80000"/>
                  </a:schemeClr>
                </a:solidFill>
                <a:latin typeface="Arial Narrow" panose="020B0606020202030204" pitchFamily="34" charset="0"/>
              </a:rPr>
              <a:t>False Motives: </a:t>
            </a:r>
            <a:r>
              <a:rPr lang="en-US" sz="2200" dirty="0" smtClean="0">
                <a:ln w="18415" cmpd="sng">
                  <a:solidFill>
                    <a:srgbClr val="FFFFFF"/>
                  </a:solidFill>
                  <a:prstDash val="solid"/>
                </a:ln>
                <a:solidFill>
                  <a:schemeClr val="accent3">
                    <a:lumMod val="20000"/>
                    <a:lumOff val="80000"/>
                  </a:schemeClr>
                </a:solidFill>
                <a:latin typeface="Arial Narrow" panose="020B0606020202030204" pitchFamily="34" charset="0"/>
              </a:rPr>
              <a:t>1.15</a:t>
            </a:r>
          </a:p>
          <a:p>
            <a:endParaRPr lang="en-US" sz="600" dirty="0" smtClean="0">
              <a:ln w="18415" cmpd="sng">
                <a:solidFill>
                  <a:srgbClr val="FFFFFF"/>
                </a:solidFill>
                <a:prstDash val="solid"/>
              </a:ln>
              <a:solidFill>
                <a:schemeClr val="accent3">
                  <a:lumMod val="20000"/>
                  <a:lumOff val="80000"/>
                </a:schemeClr>
              </a:solidFill>
              <a:latin typeface="Arial Narrow" panose="020B0606020202030204" pitchFamily="34" charset="0"/>
            </a:endParaRPr>
          </a:p>
          <a:p>
            <a:r>
              <a:rPr lang="en-US" sz="2200" dirty="0" smtClean="0">
                <a:ln w="18415" cmpd="sng">
                  <a:solidFill>
                    <a:schemeClr val="accent3">
                      <a:lumMod val="20000"/>
                      <a:lumOff val="80000"/>
                    </a:schemeClr>
                  </a:solidFill>
                  <a:prstDash val="solid"/>
                </a:ln>
                <a:solidFill>
                  <a:schemeClr val="accent3">
                    <a:lumMod val="20000"/>
                    <a:lumOff val="80000"/>
                  </a:schemeClr>
                </a:solidFill>
                <a:latin typeface="Arial Narrow" panose="020B0606020202030204" pitchFamily="34" charset="0"/>
              </a:rPr>
              <a:t>Opponents: </a:t>
            </a:r>
            <a:r>
              <a:rPr lang="en-US" sz="2200" dirty="0" smtClean="0">
                <a:ln w="18415" cmpd="sng">
                  <a:solidFill>
                    <a:srgbClr val="FFFFFF"/>
                  </a:solidFill>
                  <a:prstDash val="solid"/>
                </a:ln>
                <a:solidFill>
                  <a:schemeClr val="accent3">
                    <a:lumMod val="20000"/>
                    <a:lumOff val="80000"/>
                  </a:schemeClr>
                </a:solidFill>
                <a:latin typeface="Arial Narrow" panose="020B0606020202030204" pitchFamily="34" charset="0"/>
              </a:rPr>
              <a:t>1.28; 3.2</a:t>
            </a:r>
          </a:p>
          <a:p>
            <a:endParaRPr lang="en-US" sz="600" dirty="0" smtClean="0">
              <a:ln w="18415" cmpd="sng">
                <a:solidFill>
                  <a:srgbClr val="FFFFFF"/>
                </a:solidFill>
                <a:prstDash val="solid"/>
              </a:ln>
              <a:solidFill>
                <a:schemeClr val="accent3">
                  <a:lumMod val="20000"/>
                  <a:lumOff val="80000"/>
                </a:schemeClr>
              </a:solidFill>
              <a:latin typeface="Arial Narrow" panose="020B0606020202030204" pitchFamily="34" charset="0"/>
            </a:endParaRPr>
          </a:p>
          <a:p>
            <a:r>
              <a:rPr lang="en-US" sz="2200" dirty="0" smtClean="0">
                <a:ln w="18415" cmpd="sng">
                  <a:solidFill>
                    <a:schemeClr val="accent3">
                      <a:lumMod val="20000"/>
                      <a:lumOff val="80000"/>
                    </a:schemeClr>
                  </a:solidFill>
                  <a:prstDash val="solid"/>
                </a:ln>
                <a:solidFill>
                  <a:schemeClr val="accent3">
                    <a:lumMod val="20000"/>
                    <a:lumOff val="80000"/>
                  </a:schemeClr>
                </a:solidFill>
                <a:latin typeface="Arial Narrow" panose="020B0606020202030204" pitchFamily="34" charset="0"/>
              </a:rPr>
              <a:t>Persecution: </a:t>
            </a:r>
            <a:r>
              <a:rPr lang="en-US" sz="2200" dirty="0" smtClean="0">
                <a:ln w="18415" cmpd="sng">
                  <a:solidFill>
                    <a:srgbClr val="FFFFFF"/>
                  </a:solidFill>
                  <a:prstDash val="solid"/>
                </a:ln>
                <a:solidFill>
                  <a:schemeClr val="accent3">
                    <a:lumMod val="20000"/>
                    <a:lumOff val="80000"/>
                  </a:schemeClr>
                </a:solidFill>
                <a:latin typeface="Arial Narrow" panose="020B0606020202030204" pitchFamily="34" charset="0"/>
              </a:rPr>
              <a:t>1.29</a:t>
            </a:r>
          </a:p>
          <a:p>
            <a:endParaRPr lang="en-US" sz="600" dirty="0" smtClean="0">
              <a:ln w="18415" cmpd="sng">
                <a:solidFill>
                  <a:srgbClr val="FFFFFF"/>
                </a:solidFill>
                <a:prstDash val="solid"/>
              </a:ln>
              <a:solidFill>
                <a:schemeClr val="accent3">
                  <a:lumMod val="20000"/>
                  <a:lumOff val="80000"/>
                </a:schemeClr>
              </a:solidFill>
              <a:latin typeface="Arial Narrow" panose="020B0606020202030204" pitchFamily="34" charset="0"/>
            </a:endParaRPr>
          </a:p>
          <a:p>
            <a:r>
              <a:rPr lang="en-US" sz="2200" dirty="0" smtClean="0">
                <a:ln w="18415" cmpd="sng">
                  <a:solidFill>
                    <a:schemeClr val="accent3">
                      <a:lumMod val="20000"/>
                      <a:lumOff val="80000"/>
                    </a:schemeClr>
                  </a:solidFill>
                  <a:prstDash val="solid"/>
                </a:ln>
                <a:solidFill>
                  <a:schemeClr val="accent3">
                    <a:lumMod val="20000"/>
                    <a:lumOff val="80000"/>
                  </a:schemeClr>
                </a:solidFill>
                <a:latin typeface="Arial Narrow" panose="020B0606020202030204" pitchFamily="34" charset="0"/>
              </a:rPr>
              <a:t>Martyrdom:</a:t>
            </a:r>
            <a:r>
              <a:rPr lang="en-US" sz="2200" dirty="0" smtClean="0">
                <a:ln w="18415" cmpd="sng">
                  <a:solidFill>
                    <a:srgbClr val="FFFFFF"/>
                  </a:solidFill>
                  <a:prstDash val="solid"/>
                </a:ln>
                <a:solidFill>
                  <a:schemeClr val="accent3">
                    <a:lumMod val="20000"/>
                    <a:lumOff val="80000"/>
                  </a:schemeClr>
                </a:solidFill>
                <a:latin typeface="Arial Narrow" panose="020B0606020202030204" pitchFamily="34" charset="0"/>
              </a:rPr>
              <a:t> 2.17</a:t>
            </a:r>
          </a:p>
          <a:p>
            <a:endParaRPr lang="en-US" sz="600" dirty="0" smtClean="0">
              <a:ln w="18415" cmpd="sng">
                <a:solidFill>
                  <a:srgbClr val="FFFFFF"/>
                </a:solidFill>
                <a:prstDash val="solid"/>
              </a:ln>
              <a:solidFill>
                <a:schemeClr val="accent3">
                  <a:lumMod val="20000"/>
                  <a:lumOff val="80000"/>
                </a:schemeClr>
              </a:solidFill>
              <a:latin typeface="Arial Narrow" panose="020B0606020202030204" pitchFamily="34" charset="0"/>
            </a:endParaRPr>
          </a:p>
          <a:p>
            <a:r>
              <a:rPr lang="en-US" sz="2200" dirty="0" smtClean="0">
                <a:ln w="18415" cmpd="sng">
                  <a:solidFill>
                    <a:schemeClr val="accent3">
                      <a:lumMod val="20000"/>
                      <a:lumOff val="80000"/>
                    </a:schemeClr>
                  </a:solidFill>
                  <a:prstDash val="solid"/>
                </a:ln>
                <a:solidFill>
                  <a:schemeClr val="accent3">
                    <a:lumMod val="20000"/>
                    <a:lumOff val="80000"/>
                  </a:schemeClr>
                </a:solidFill>
                <a:latin typeface="Arial Narrow" panose="020B0606020202030204" pitchFamily="34" charset="0"/>
              </a:rPr>
              <a:t>Loneliness: </a:t>
            </a:r>
            <a:r>
              <a:rPr lang="en-US" sz="2200" dirty="0" smtClean="0">
                <a:ln w="18415" cmpd="sng">
                  <a:solidFill>
                    <a:srgbClr val="FFFFFF"/>
                  </a:solidFill>
                  <a:prstDash val="solid"/>
                </a:ln>
                <a:solidFill>
                  <a:schemeClr val="accent3">
                    <a:lumMod val="20000"/>
                    <a:lumOff val="80000"/>
                  </a:schemeClr>
                </a:solidFill>
                <a:latin typeface="Arial Narrow" panose="020B0606020202030204" pitchFamily="34" charset="0"/>
              </a:rPr>
              <a:t>2.20-21</a:t>
            </a:r>
          </a:p>
          <a:p>
            <a:endParaRPr lang="en-US" sz="600" dirty="0" smtClean="0">
              <a:ln w="18415" cmpd="sng">
                <a:solidFill>
                  <a:srgbClr val="FFFFFF"/>
                </a:solidFill>
                <a:prstDash val="solid"/>
              </a:ln>
              <a:solidFill>
                <a:schemeClr val="accent3">
                  <a:lumMod val="20000"/>
                  <a:lumOff val="80000"/>
                </a:schemeClr>
              </a:solidFill>
              <a:latin typeface="Arial Narrow" panose="020B0606020202030204" pitchFamily="34" charset="0"/>
            </a:endParaRPr>
          </a:p>
          <a:p>
            <a:r>
              <a:rPr lang="en-US" sz="2200" dirty="0" smtClean="0">
                <a:ln w="18415" cmpd="sng">
                  <a:solidFill>
                    <a:schemeClr val="accent3">
                      <a:lumMod val="20000"/>
                      <a:lumOff val="80000"/>
                    </a:schemeClr>
                  </a:solidFill>
                  <a:prstDash val="solid"/>
                </a:ln>
                <a:solidFill>
                  <a:schemeClr val="accent3">
                    <a:lumMod val="20000"/>
                    <a:lumOff val="80000"/>
                  </a:schemeClr>
                </a:solidFill>
                <a:latin typeface="Arial Narrow" panose="020B0606020202030204" pitchFamily="34" charset="0"/>
              </a:rPr>
              <a:t>Sickness &amp; Distress: </a:t>
            </a:r>
            <a:r>
              <a:rPr lang="en-US" sz="2200" dirty="0" smtClean="0">
                <a:ln w="18415" cmpd="sng">
                  <a:solidFill>
                    <a:srgbClr val="FFFFFF"/>
                  </a:solidFill>
                  <a:prstDash val="solid"/>
                </a:ln>
                <a:solidFill>
                  <a:schemeClr val="accent3">
                    <a:lumMod val="20000"/>
                    <a:lumOff val="80000"/>
                  </a:schemeClr>
                </a:solidFill>
                <a:latin typeface="Arial Narrow" panose="020B0606020202030204" pitchFamily="34" charset="0"/>
              </a:rPr>
              <a:t>2.25-27, 30</a:t>
            </a:r>
          </a:p>
          <a:p>
            <a:endParaRPr lang="en-US" sz="600" dirty="0" smtClean="0">
              <a:ln w="18415" cmpd="sng">
                <a:solidFill>
                  <a:srgbClr val="FFFFFF"/>
                </a:solidFill>
                <a:prstDash val="solid"/>
              </a:ln>
              <a:solidFill>
                <a:schemeClr val="accent3">
                  <a:lumMod val="20000"/>
                  <a:lumOff val="80000"/>
                </a:schemeClr>
              </a:solidFill>
              <a:latin typeface="Arial Narrow" panose="020B0606020202030204" pitchFamily="34" charset="0"/>
            </a:endParaRPr>
          </a:p>
          <a:p>
            <a:r>
              <a:rPr lang="en-US" sz="2200" dirty="0" smtClean="0">
                <a:ln w="18415" cmpd="sng">
                  <a:solidFill>
                    <a:schemeClr val="accent3">
                      <a:lumMod val="20000"/>
                      <a:lumOff val="80000"/>
                    </a:schemeClr>
                  </a:solidFill>
                  <a:prstDash val="solid"/>
                </a:ln>
                <a:solidFill>
                  <a:schemeClr val="accent3">
                    <a:lumMod val="20000"/>
                    <a:lumOff val="80000"/>
                  </a:schemeClr>
                </a:solidFill>
                <a:latin typeface="Arial Narrow" panose="020B0606020202030204" pitchFamily="34" charset="0"/>
              </a:rPr>
              <a:t>Enemies: </a:t>
            </a:r>
            <a:r>
              <a:rPr lang="en-US" sz="2200" dirty="0" smtClean="0">
                <a:ln w="18415" cmpd="sng">
                  <a:solidFill>
                    <a:srgbClr val="FFFFFF"/>
                  </a:solidFill>
                  <a:prstDash val="solid"/>
                </a:ln>
                <a:solidFill>
                  <a:schemeClr val="accent3">
                    <a:lumMod val="20000"/>
                    <a:lumOff val="80000"/>
                  </a:schemeClr>
                </a:solidFill>
                <a:latin typeface="Arial Narrow" panose="020B0606020202030204" pitchFamily="34" charset="0"/>
              </a:rPr>
              <a:t>3.18-19</a:t>
            </a:r>
          </a:p>
          <a:p>
            <a:endParaRPr lang="en-US" sz="600" dirty="0" smtClean="0">
              <a:ln w="18415" cmpd="sng">
                <a:solidFill>
                  <a:srgbClr val="FFFFFF"/>
                </a:solidFill>
                <a:prstDash val="solid"/>
              </a:ln>
              <a:solidFill>
                <a:schemeClr val="accent3">
                  <a:lumMod val="20000"/>
                  <a:lumOff val="80000"/>
                </a:schemeClr>
              </a:solidFill>
              <a:latin typeface="Arial Narrow" panose="020B0606020202030204" pitchFamily="34" charset="0"/>
            </a:endParaRPr>
          </a:p>
          <a:p>
            <a:r>
              <a:rPr lang="en-US" sz="2200" dirty="0" smtClean="0">
                <a:ln w="18415" cmpd="sng">
                  <a:solidFill>
                    <a:schemeClr val="accent3">
                      <a:lumMod val="20000"/>
                      <a:lumOff val="80000"/>
                    </a:schemeClr>
                  </a:solidFill>
                  <a:prstDash val="solid"/>
                </a:ln>
                <a:solidFill>
                  <a:schemeClr val="accent3">
                    <a:lumMod val="20000"/>
                    <a:lumOff val="80000"/>
                  </a:schemeClr>
                </a:solidFill>
                <a:latin typeface="Arial Narrow" panose="020B0606020202030204" pitchFamily="34" charset="0"/>
              </a:rPr>
              <a:t>Infighting: </a:t>
            </a:r>
            <a:r>
              <a:rPr lang="en-US" sz="2200" dirty="0" smtClean="0">
                <a:ln w="18415" cmpd="sng">
                  <a:solidFill>
                    <a:srgbClr val="FFFFFF"/>
                  </a:solidFill>
                  <a:prstDash val="solid"/>
                </a:ln>
                <a:solidFill>
                  <a:schemeClr val="accent3">
                    <a:lumMod val="20000"/>
                    <a:lumOff val="80000"/>
                  </a:schemeClr>
                </a:solidFill>
                <a:latin typeface="Arial Narrow" panose="020B0606020202030204" pitchFamily="34" charset="0"/>
              </a:rPr>
              <a:t>4.2</a:t>
            </a:r>
          </a:p>
          <a:p>
            <a:endParaRPr lang="en-US" sz="600" dirty="0" smtClean="0">
              <a:ln w="18415" cmpd="sng">
                <a:solidFill>
                  <a:srgbClr val="FFFFFF"/>
                </a:solidFill>
                <a:prstDash val="solid"/>
              </a:ln>
              <a:solidFill>
                <a:schemeClr val="accent3">
                  <a:lumMod val="20000"/>
                  <a:lumOff val="80000"/>
                </a:schemeClr>
              </a:solidFill>
              <a:latin typeface="Arial Narrow" panose="020B0606020202030204" pitchFamily="34" charset="0"/>
            </a:endParaRPr>
          </a:p>
          <a:p>
            <a:r>
              <a:rPr lang="en-US" sz="2200" dirty="0" smtClean="0">
                <a:ln w="18415" cmpd="sng">
                  <a:solidFill>
                    <a:schemeClr val="accent3">
                      <a:lumMod val="20000"/>
                      <a:lumOff val="80000"/>
                    </a:schemeClr>
                  </a:solidFill>
                  <a:prstDash val="solid"/>
                </a:ln>
                <a:solidFill>
                  <a:schemeClr val="accent3">
                    <a:lumMod val="20000"/>
                    <a:lumOff val="80000"/>
                  </a:schemeClr>
                </a:solidFill>
                <a:latin typeface="Arial Narrow" panose="020B0606020202030204" pitchFamily="34" charset="0"/>
              </a:rPr>
              <a:t>Support-Less: </a:t>
            </a:r>
            <a:r>
              <a:rPr lang="en-US" sz="2200" dirty="0" smtClean="0">
                <a:ln w="18415" cmpd="sng">
                  <a:solidFill>
                    <a:srgbClr val="FFFFFF"/>
                  </a:solidFill>
                  <a:prstDash val="solid"/>
                </a:ln>
                <a:solidFill>
                  <a:schemeClr val="accent3">
                    <a:lumMod val="20000"/>
                    <a:lumOff val="80000"/>
                  </a:schemeClr>
                </a:solidFill>
                <a:latin typeface="Arial Narrow" panose="020B0606020202030204" pitchFamily="34" charset="0"/>
              </a:rPr>
              <a:t>4.10, 12</a:t>
            </a:r>
            <a:endParaRPr lang="en-US" sz="2200" dirty="0">
              <a:solidFill>
                <a:schemeClr val="accent3">
                  <a:lumMod val="20000"/>
                  <a:lumOff val="80000"/>
                </a:schemeClr>
              </a:solidFill>
              <a:latin typeface="Arial Narrow" panose="020B0606020202030204" pitchFamily="34" charset="0"/>
            </a:endParaRPr>
          </a:p>
        </p:txBody>
      </p:sp>
    </p:spTree>
    <p:extLst>
      <p:ext uri="{BB962C8B-B14F-4D97-AF65-F5344CB8AC3E}">
        <p14:creationId xmlns:p14="http://schemas.microsoft.com/office/powerpoint/2010/main" val="180513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234375"/>
            <a:ext cx="9144000" cy="584775"/>
          </a:xfrm>
          <a:prstGeom prst="rect">
            <a:avLst/>
          </a:prstGeom>
          <a:noFill/>
        </p:spPr>
        <p:txBody>
          <a:bodyPr wrap="square" rtlCol="0">
            <a:spAutoFit/>
          </a:bodyPr>
          <a:lstStyle/>
          <a:p>
            <a:pPr algn="ctr"/>
            <a:r>
              <a:rPr lang="en-US" sz="3200" b="1" dirty="0" smtClean="0">
                <a:ln w="18415" cmpd="sng">
                  <a:solidFill>
                    <a:schemeClr val="accent1">
                      <a:lumMod val="20000"/>
                      <a:lumOff val="80000"/>
                    </a:schemeClr>
                  </a:solidFill>
                  <a:prstDash val="solid"/>
                </a:ln>
                <a:solidFill>
                  <a:schemeClr val="accent1">
                    <a:lumMod val="20000"/>
                    <a:lumOff val="80000"/>
                  </a:schemeClr>
                </a:solidFill>
                <a:effectLst>
                  <a:outerShdw blurRad="63500" dir="3600000" algn="tl" rotWithShape="0">
                    <a:srgbClr val="000000">
                      <a:alpha val="70000"/>
                    </a:srgbClr>
                  </a:outerShdw>
                </a:effectLst>
                <a:latin typeface="Euphemia" panose="020B0503040102020104" pitchFamily="34" charset="0"/>
              </a:rPr>
              <a:t>THE </a:t>
            </a:r>
            <a:r>
              <a:rPr lang="en-US" sz="3200" b="1" dirty="0" smtClean="0">
                <a:ln w="18415" cmpd="sng">
                  <a:solidFill>
                    <a:schemeClr val="accent2">
                      <a:lumMod val="40000"/>
                      <a:lumOff val="60000"/>
                    </a:schemeClr>
                  </a:solidFill>
                  <a:prstDash val="solid"/>
                </a:ln>
                <a:solidFill>
                  <a:schemeClr val="accent2">
                    <a:lumMod val="40000"/>
                    <a:lumOff val="60000"/>
                  </a:schemeClr>
                </a:solidFill>
                <a:effectLst>
                  <a:outerShdw blurRad="63500" dir="3600000" algn="tl" rotWithShape="0">
                    <a:srgbClr val="000000">
                      <a:alpha val="70000"/>
                    </a:srgbClr>
                  </a:outerShdw>
                </a:effectLst>
                <a:latin typeface="Euphemia" panose="020B0503040102020104" pitchFamily="34" charset="0"/>
              </a:rPr>
              <a:t>“HOW” </a:t>
            </a:r>
            <a:r>
              <a:rPr lang="en-US" sz="3200" b="1" dirty="0" smtClean="0">
                <a:ln w="18415" cmpd="sng">
                  <a:solidFill>
                    <a:schemeClr val="accent1">
                      <a:lumMod val="20000"/>
                      <a:lumOff val="80000"/>
                    </a:schemeClr>
                  </a:solidFill>
                  <a:prstDash val="solid"/>
                </a:ln>
                <a:solidFill>
                  <a:schemeClr val="accent1">
                    <a:lumMod val="20000"/>
                    <a:lumOff val="80000"/>
                  </a:schemeClr>
                </a:solidFill>
                <a:effectLst>
                  <a:outerShdw blurRad="63500" dir="3600000" algn="tl" rotWithShape="0">
                    <a:srgbClr val="000000">
                      <a:alpha val="70000"/>
                    </a:srgbClr>
                  </a:outerShdw>
                </a:effectLst>
                <a:latin typeface="Euphemia" panose="020B0503040102020104" pitchFamily="34" charset="0"/>
              </a:rPr>
              <a:t>of JOY in PHILIPPIANS</a:t>
            </a:r>
            <a:endParaRPr lang="en-US" sz="3200" b="1" dirty="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endParaRPr>
          </a:p>
        </p:txBody>
      </p:sp>
      <p:cxnSp>
        <p:nvCxnSpPr>
          <p:cNvPr id="4" name="Straight Connector 3"/>
          <p:cNvCxnSpPr/>
          <p:nvPr/>
        </p:nvCxnSpPr>
        <p:spPr>
          <a:xfrm>
            <a:off x="914400" y="819150"/>
            <a:ext cx="7315200" cy="0"/>
          </a:xfrm>
          <a:prstGeom prst="line">
            <a:avLst/>
          </a:prstGeom>
          <a:ln w="3810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0" y="1200150"/>
            <a:ext cx="9144000" cy="523220"/>
          </a:xfrm>
          <a:prstGeom prst="rect">
            <a:avLst/>
          </a:prstGeom>
          <a:noFill/>
        </p:spPr>
        <p:txBody>
          <a:bodyPr wrap="square" rtlCol="0">
            <a:spAutoFit/>
          </a:bodyPr>
          <a:lstStyle/>
          <a:p>
            <a:pPr algn="ctr"/>
            <a:r>
              <a:rPr lang="en-US" sz="2800" dirty="0" smtClean="0">
                <a:ln w="18415" cmpd="sng">
                  <a:solidFill>
                    <a:schemeClr val="accent3">
                      <a:lumMod val="20000"/>
                      <a:lumOff val="80000"/>
                    </a:schemeClr>
                  </a:solidFill>
                  <a:prstDash val="solid"/>
                </a:ln>
                <a:solidFill>
                  <a:schemeClr val="accent3">
                    <a:lumMod val="20000"/>
                    <a:lumOff val="80000"/>
                  </a:schemeClr>
                </a:solidFill>
                <a:effectLst>
                  <a:outerShdw blurRad="63500" dir="3600000" algn="tl" rotWithShape="0">
                    <a:srgbClr val="000000">
                      <a:alpha val="70000"/>
                    </a:srgbClr>
                  </a:outerShdw>
                </a:effectLst>
                <a:latin typeface="Arial Narrow" panose="020B0606020202030204" pitchFamily="34" charset="0"/>
              </a:rPr>
              <a:t>Joy Is Sustained By </a:t>
            </a:r>
            <a:r>
              <a:rPr lang="en-US" sz="2800" dirty="0" smtClean="0">
                <a:ln w="18415" cmpd="sng">
                  <a:solidFill>
                    <a:schemeClr val="accent2">
                      <a:lumMod val="40000"/>
                      <a:lumOff val="60000"/>
                    </a:schemeClr>
                  </a:solidFill>
                  <a:prstDash val="solid"/>
                </a:ln>
                <a:solidFill>
                  <a:schemeClr val="accent2">
                    <a:lumMod val="40000"/>
                    <a:lumOff val="60000"/>
                  </a:schemeClr>
                </a:solidFill>
                <a:effectLst>
                  <a:outerShdw blurRad="63500" dir="3600000" algn="tl" rotWithShape="0">
                    <a:srgbClr val="000000">
                      <a:alpha val="70000"/>
                    </a:srgbClr>
                  </a:outerShdw>
                </a:effectLst>
                <a:latin typeface="Arial Narrow" panose="020B0606020202030204" pitchFamily="34" charset="0"/>
              </a:rPr>
              <a:t>Knowing JESUS </a:t>
            </a:r>
            <a:r>
              <a:rPr lang="en-US" sz="2800" dirty="0" smtClean="0">
                <a:ln w="18415" cmpd="sng">
                  <a:solidFill>
                    <a:schemeClr val="accent3">
                      <a:lumMod val="20000"/>
                      <a:lumOff val="80000"/>
                    </a:schemeClr>
                  </a:solidFill>
                  <a:prstDash val="solid"/>
                </a:ln>
                <a:solidFill>
                  <a:schemeClr val="accent3">
                    <a:lumMod val="20000"/>
                    <a:lumOff val="80000"/>
                  </a:schemeClr>
                </a:solidFill>
                <a:effectLst>
                  <a:outerShdw blurRad="63500" dir="3600000" algn="tl" rotWithShape="0">
                    <a:srgbClr val="000000">
                      <a:alpha val="70000"/>
                    </a:srgbClr>
                  </a:outerShdw>
                </a:effectLst>
                <a:latin typeface="Arial Narrow" panose="020B0606020202030204" pitchFamily="34" charset="0"/>
              </a:rPr>
              <a:t>(3.7-11</a:t>
            </a:r>
            <a:r>
              <a:rPr lang="en-US" sz="2800" dirty="0" smtClean="0">
                <a:ln w="18415" cmpd="sng">
                  <a:solidFill>
                    <a:schemeClr val="accent3">
                      <a:lumMod val="20000"/>
                      <a:lumOff val="80000"/>
                    </a:schemeClr>
                  </a:solidFill>
                  <a:prstDash val="solid"/>
                </a:ln>
                <a:solidFill>
                  <a:schemeClr val="accent3">
                    <a:lumMod val="20000"/>
                    <a:lumOff val="80000"/>
                  </a:schemeClr>
                </a:solidFill>
                <a:effectLst>
                  <a:outerShdw blurRad="63500" dir="3600000" algn="tl" rotWithShape="0">
                    <a:srgbClr val="000000">
                      <a:alpha val="70000"/>
                    </a:srgbClr>
                  </a:outerShdw>
                </a:effectLst>
              </a:rPr>
              <a:t>)</a:t>
            </a:r>
            <a:endParaRPr lang="en-US" sz="2800" dirty="0">
              <a:ln w="18415" cmpd="sng">
                <a:solidFill>
                  <a:schemeClr val="accent3">
                    <a:lumMod val="20000"/>
                    <a:lumOff val="80000"/>
                  </a:schemeClr>
                </a:solidFill>
                <a:prstDash val="solid"/>
              </a:ln>
              <a:solidFill>
                <a:schemeClr val="accent3">
                  <a:lumMod val="20000"/>
                  <a:lumOff val="80000"/>
                </a:schemeClr>
              </a:solidFill>
            </a:endParaRPr>
          </a:p>
        </p:txBody>
      </p:sp>
      <p:sp>
        <p:nvSpPr>
          <p:cNvPr id="6" name="TextBox 5"/>
          <p:cNvSpPr txBox="1"/>
          <p:nvPr/>
        </p:nvSpPr>
        <p:spPr>
          <a:xfrm>
            <a:off x="2133600" y="1657350"/>
            <a:ext cx="4876800" cy="461665"/>
          </a:xfrm>
          <a:prstGeom prst="rect">
            <a:avLst/>
          </a:prstGeom>
          <a:noFill/>
        </p:spPr>
        <p:txBody>
          <a:bodyPr wrap="square" rtlCol="0">
            <a:spAutoFit/>
          </a:bodyPr>
          <a:lstStyle/>
          <a:p>
            <a:pPr algn="ctr"/>
            <a:r>
              <a:rPr lang="en-US" sz="2400"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Arial Narrow" panose="020B0606020202030204" pitchFamily="34" charset="0"/>
              </a:rPr>
              <a:t>Jeremiah 9.23-24; John 17.3; 10.14</a:t>
            </a:r>
            <a:endParaRPr lang="en-US" sz="2400" dirty="0">
              <a:ln w="18415" cmpd="sng">
                <a:solidFill>
                  <a:schemeClr val="bg1"/>
                </a:solidFill>
                <a:prstDash val="solid"/>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224680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234375"/>
            <a:ext cx="9144000" cy="584775"/>
          </a:xfrm>
          <a:prstGeom prst="rect">
            <a:avLst/>
          </a:prstGeom>
          <a:noFill/>
        </p:spPr>
        <p:txBody>
          <a:bodyPr wrap="square" rtlCol="0">
            <a:spAutoFit/>
          </a:bodyPr>
          <a:lstStyle/>
          <a:p>
            <a:pPr algn="ctr"/>
            <a:r>
              <a:rPr lang="en-US" sz="3200" b="1" dirty="0" smtClean="0">
                <a:ln w="18415" cmpd="sng">
                  <a:solidFill>
                    <a:schemeClr val="accent1">
                      <a:lumMod val="20000"/>
                      <a:lumOff val="80000"/>
                    </a:schemeClr>
                  </a:solidFill>
                  <a:prstDash val="solid"/>
                </a:ln>
                <a:solidFill>
                  <a:schemeClr val="accent1">
                    <a:lumMod val="20000"/>
                    <a:lumOff val="80000"/>
                  </a:schemeClr>
                </a:solidFill>
                <a:effectLst>
                  <a:outerShdw blurRad="63500" dir="3600000" algn="tl" rotWithShape="0">
                    <a:srgbClr val="000000">
                      <a:alpha val="70000"/>
                    </a:srgbClr>
                  </a:outerShdw>
                </a:effectLst>
                <a:latin typeface="Euphemia" panose="020B0503040102020104" pitchFamily="34" charset="0"/>
              </a:rPr>
              <a:t>THE </a:t>
            </a:r>
            <a:r>
              <a:rPr lang="en-US" sz="3200" b="1" dirty="0" smtClean="0">
                <a:ln w="18415" cmpd="sng">
                  <a:solidFill>
                    <a:schemeClr val="accent2">
                      <a:lumMod val="40000"/>
                      <a:lumOff val="60000"/>
                    </a:schemeClr>
                  </a:solidFill>
                  <a:prstDash val="solid"/>
                </a:ln>
                <a:solidFill>
                  <a:schemeClr val="accent2">
                    <a:lumMod val="40000"/>
                    <a:lumOff val="60000"/>
                  </a:schemeClr>
                </a:solidFill>
                <a:effectLst>
                  <a:outerShdw blurRad="63500" dir="3600000" algn="tl" rotWithShape="0">
                    <a:srgbClr val="000000">
                      <a:alpha val="70000"/>
                    </a:srgbClr>
                  </a:outerShdw>
                </a:effectLst>
                <a:latin typeface="Euphemia" panose="020B0503040102020104" pitchFamily="34" charset="0"/>
              </a:rPr>
              <a:t>“HOW” </a:t>
            </a:r>
            <a:r>
              <a:rPr lang="en-US" sz="3200" b="1" dirty="0" smtClean="0">
                <a:ln w="18415" cmpd="sng">
                  <a:solidFill>
                    <a:schemeClr val="accent1">
                      <a:lumMod val="20000"/>
                      <a:lumOff val="80000"/>
                    </a:schemeClr>
                  </a:solidFill>
                  <a:prstDash val="solid"/>
                </a:ln>
                <a:solidFill>
                  <a:schemeClr val="accent1">
                    <a:lumMod val="20000"/>
                    <a:lumOff val="80000"/>
                  </a:schemeClr>
                </a:solidFill>
                <a:effectLst>
                  <a:outerShdw blurRad="63500" dir="3600000" algn="tl" rotWithShape="0">
                    <a:srgbClr val="000000">
                      <a:alpha val="70000"/>
                    </a:srgbClr>
                  </a:outerShdw>
                </a:effectLst>
                <a:latin typeface="Euphemia" panose="020B0503040102020104" pitchFamily="34" charset="0"/>
              </a:rPr>
              <a:t>of JOY in PHILIPPIANS</a:t>
            </a:r>
            <a:endParaRPr lang="en-US" sz="3200" b="1" dirty="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endParaRPr>
          </a:p>
        </p:txBody>
      </p:sp>
      <p:cxnSp>
        <p:nvCxnSpPr>
          <p:cNvPr id="4" name="Straight Connector 3"/>
          <p:cNvCxnSpPr/>
          <p:nvPr/>
        </p:nvCxnSpPr>
        <p:spPr>
          <a:xfrm>
            <a:off x="914400" y="819150"/>
            <a:ext cx="7315200" cy="0"/>
          </a:xfrm>
          <a:prstGeom prst="line">
            <a:avLst/>
          </a:prstGeom>
          <a:ln w="3810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0" y="1200150"/>
            <a:ext cx="9144000" cy="523220"/>
          </a:xfrm>
          <a:prstGeom prst="rect">
            <a:avLst/>
          </a:prstGeom>
          <a:noFill/>
        </p:spPr>
        <p:txBody>
          <a:bodyPr wrap="square" rtlCol="0">
            <a:spAutoFit/>
          </a:bodyPr>
          <a:lstStyle/>
          <a:p>
            <a:pPr algn="ctr"/>
            <a:r>
              <a:rPr lang="en-US" sz="2800" dirty="0" smtClean="0">
                <a:ln w="18415" cmpd="sng">
                  <a:solidFill>
                    <a:schemeClr val="accent3">
                      <a:lumMod val="20000"/>
                      <a:lumOff val="80000"/>
                    </a:schemeClr>
                  </a:solidFill>
                  <a:prstDash val="solid"/>
                </a:ln>
                <a:solidFill>
                  <a:schemeClr val="accent3">
                    <a:lumMod val="20000"/>
                    <a:lumOff val="80000"/>
                  </a:schemeClr>
                </a:solidFill>
                <a:effectLst>
                  <a:outerShdw blurRad="63500" dir="3600000" algn="tl" rotWithShape="0">
                    <a:srgbClr val="000000">
                      <a:alpha val="70000"/>
                    </a:srgbClr>
                  </a:outerShdw>
                </a:effectLst>
                <a:latin typeface="Arial Narrow" panose="020B0606020202030204" pitchFamily="34" charset="0"/>
              </a:rPr>
              <a:t>Joy Is Sustained By </a:t>
            </a:r>
            <a:r>
              <a:rPr lang="en-US" sz="2800" dirty="0" smtClean="0">
                <a:ln w="18415" cmpd="sng">
                  <a:solidFill>
                    <a:schemeClr val="accent2">
                      <a:lumMod val="40000"/>
                      <a:lumOff val="60000"/>
                    </a:schemeClr>
                  </a:solidFill>
                  <a:prstDash val="solid"/>
                </a:ln>
                <a:solidFill>
                  <a:schemeClr val="accent2">
                    <a:lumMod val="40000"/>
                    <a:lumOff val="60000"/>
                  </a:schemeClr>
                </a:solidFill>
                <a:effectLst>
                  <a:outerShdw blurRad="63500" dir="3600000" algn="tl" rotWithShape="0">
                    <a:srgbClr val="000000">
                      <a:alpha val="70000"/>
                    </a:srgbClr>
                  </a:outerShdw>
                </a:effectLst>
                <a:latin typeface="Arial Narrow" panose="020B0606020202030204" pitchFamily="34" charset="0"/>
              </a:rPr>
              <a:t>Knowing JESUS </a:t>
            </a:r>
            <a:r>
              <a:rPr lang="en-US" sz="2800" dirty="0" smtClean="0">
                <a:ln w="18415" cmpd="sng">
                  <a:solidFill>
                    <a:schemeClr val="accent3">
                      <a:lumMod val="20000"/>
                      <a:lumOff val="80000"/>
                    </a:schemeClr>
                  </a:solidFill>
                  <a:prstDash val="solid"/>
                </a:ln>
                <a:solidFill>
                  <a:schemeClr val="accent3">
                    <a:lumMod val="20000"/>
                    <a:lumOff val="80000"/>
                  </a:schemeClr>
                </a:solidFill>
                <a:effectLst>
                  <a:outerShdw blurRad="63500" dir="3600000" algn="tl" rotWithShape="0">
                    <a:srgbClr val="000000">
                      <a:alpha val="70000"/>
                    </a:srgbClr>
                  </a:outerShdw>
                </a:effectLst>
                <a:latin typeface="Arial Narrow" panose="020B0606020202030204" pitchFamily="34" charset="0"/>
              </a:rPr>
              <a:t>(3.7-11</a:t>
            </a:r>
            <a:r>
              <a:rPr lang="en-US" sz="2800" dirty="0" smtClean="0">
                <a:ln w="18415" cmpd="sng">
                  <a:solidFill>
                    <a:schemeClr val="accent3">
                      <a:lumMod val="20000"/>
                      <a:lumOff val="80000"/>
                    </a:schemeClr>
                  </a:solidFill>
                  <a:prstDash val="solid"/>
                </a:ln>
                <a:solidFill>
                  <a:schemeClr val="accent3">
                    <a:lumMod val="20000"/>
                    <a:lumOff val="80000"/>
                  </a:schemeClr>
                </a:solidFill>
                <a:effectLst>
                  <a:outerShdw blurRad="63500" dir="3600000" algn="tl" rotWithShape="0">
                    <a:srgbClr val="000000">
                      <a:alpha val="70000"/>
                    </a:srgbClr>
                  </a:outerShdw>
                </a:effectLst>
              </a:rPr>
              <a:t>)</a:t>
            </a:r>
            <a:endParaRPr lang="en-US" sz="2800" dirty="0">
              <a:ln w="18415" cmpd="sng">
                <a:solidFill>
                  <a:schemeClr val="accent3">
                    <a:lumMod val="20000"/>
                    <a:lumOff val="80000"/>
                  </a:schemeClr>
                </a:solidFill>
                <a:prstDash val="solid"/>
              </a:ln>
              <a:solidFill>
                <a:schemeClr val="accent3">
                  <a:lumMod val="20000"/>
                  <a:lumOff val="80000"/>
                </a:schemeClr>
              </a:solidFill>
            </a:endParaRPr>
          </a:p>
        </p:txBody>
      </p:sp>
      <p:sp>
        <p:nvSpPr>
          <p:cNvPr id="6" name="TextBox 5"/>
          <p:cNvSpPr txBox="1"/>
          <p:nvPr/>
        </p:nvSpPr>
        <p:spPr>
          <a:xfrm>
            <a:off x="2133600" y="1657350"/>
            <a:ext cx="4876800" cy="461665"/>
          </a:xfrm>
          <a:prstGeom prst="rect">
            <a:avLst/>
          </a:prstGeom>
          <a:noFill/>
        </p:spPr>
        <p:txBody>
          <a:bodyPr wrap="square" rtlCol="0">
            <a:spAutoFit/>
          </a:bodyPr>
          <a:lstStyle/>
          <a:p>
            <a:pPr algn="ctr"/>
            <a:r>
              <a:rPr lang="en-US" sz="2400"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Arial Narrow" panose="020B0606020202030204" pitchFamily="34" charset="0"/>
              </a:rPr>
              <a:t>Jeremiah 9.23-24; John 17.3; 10.14</a:t>
            </a:r>
            <a:endParaRPr lang="en-US" sz="2400" dirty="0">
              <a:ln w="18415" cmpd="sng">
                <a:solidFill>
                  <a:schemeClr val="bg1"/>
                </a:solidFill>
                <a:prstDash val="solid"/>
              </a:ln>
              <a:solidFill>
                <a:schemeClr val="bg1"/>
              </a:solidFill>
              <a:latin typeface="Arial Narrow" panose="020B0606020202030204" pitchFamily="34" charset="0"/>
            </a:endParaRPr>
          </a:p>
        </p:txBody>
      </p:sp>
      <p:sp>
        <p:nvSpPr>
          <p:cNvPr id="3" name="TextBox 2"/>
          <p:cNvSpPr txBox="1"/>
          <p:nvPr/>
        </p:nvSpPr>
        <p:spPr>
          <a:xfrm>
            <a:off x="0" y="2495550"/>
            <a:ext cx="9144000" cy="523220"/>
          </a:xfrm>
          <a:prstGeom prst="rect">
            <a:avLst/>
          </a:prstGeom>
          <a:noFill/>
        </p:spPr>
        <p:txBody>
          <a:bodyPr wrap="square" rtlCol="0">
            <a:spAutoFit/>
          </a:bodyPr>
          <a:lstStyle/>
          <a:p>
            <a:pPr lvl="0" algn="ctr"/>
            <a:r>
              <a:rPr lang="en-US" sz="2800" dirty="0">
                <a:ln w="18415" cmpd="sng">
                  <a:solidFill>
                    <a:srgbClr val="9BBB59">
                      <a:lumMod val="20000"/>
                      <a:lumOff val="80000"/>
                    </a:srgbClr>
                  </a:solidFill>
                  <a:prstDash val="solid"/>
                </a:ln>
                <a:solidFill>
                  <a:srgbClr val="9BBB59">
                    <a:lumMod val="20000"/>
                    <a:lumOff val="80000"/>
                  </a:srgbClr>
                </a:solidFill>
                <a:effectLst>
                  <a:outerShdw blurRad="63500" dir="3600000" algn="tl" rotWithShape="0">
                    <a:srgbClr val="000000">
                      <a:alpha val="70000"/>
                    </a:srgbClr>
                  </a:outerShdw>
                </a:effectLst>
                <a:latin typeface="Arial Narrow" panose="020B0606020202030204" pitchFamily="34" charset="0"/>
              </a:rPr>
              <a:t>Joy Is Sustained By </a:t>
            </a:r>
            <a:r>
              <a:rPr lang="en-US" sz="2800" dirty="0" smtClean="0">
                <a:ln w="18415" cmpd="sng">
                  <a:solidFill>
                    <a:srgbClr val="C0504D">
                      <a:lumMod val="40000"/>
                      <a:lumOff val="60000"/>
                    </a:srgbClr>
                  </a:solidFill>
                  <a:prstDash val="solid"/>
                </a:ln>
                <a:solidFill>
                  <a:srgbClr val="C0504D">
                    <a:lumMod val="40000"/>
                    <a:lumOff val="60000"/>
                  </a:srgbClr>
                </a:solidFill>
                <a:effectLst>
                  <a:outerShdw blurRad="63500" dir="3600000" algn="tl" rotWithShape="0">
                    <a:srgbClr val="000000">
                      <a:alpha val="70000"/>
                    </a:srgbClr>
                  </a:outerShdw>
                </a:effectLst>
                <a:latin typeface="Arial Narrow" panose="020B0606020202030204" pitchFamily="34" charset="0"/>
              </a:rPr>
              <a:t>Knowing It Helps Others </a:t>
            </a:r>
            <a:r>
              <a:rPr lang="en-US" sz="2800" dirty="0" smtClean="0">
                <a:ln w="18415" cmpd="sng">
                  <a:solidFill>
                    <a:srgbClr val="9BBB59">
                      <a:lumMod val="20000"/>
                      <a:lumOff val="80000"/>
                    </a:srgbClr>
                  </a:solidFill>
                  <a:prstDash val="solid"/>
                </a:ln>
                <a:solidFill>
                  <a:srgbClr val="9BBB59">
                    <a:lumMod val="20000"/>
                    <a:lumOff val="80000"/>
                  </a:srgbClr>
                </a:solidFill>
                <a:effectLst>
                  <a:outerShdw blurRad="63500" dir="3600000" algn="tl" rotWithShape="0">
                    <a:srgbClr val="000000">
                      <a:alpha val="70000"/>
                    </a:srgbClr>
                  </a:outerShdw>
                </a:effectLst>
                <a:latin typeface="Arial Narrow" panose="020B0606020202030204" pitchFamily="34" charset="0"/>
              </a:rPr>
              <a:t>(1.14</a:t>
            </a:r>
            <a:r>
              <a:rPr lang="en-US" sz="2800" dirty="0" smtClean="0">
                <a:ln w="18415" cmpd="sng">
                  <a:solidFill>
                    <a:srgbClr val="9BBB59">
                      <a:lumMod val="20000"/>
                      <a:lumOff val="80000"/>
                    </a:srgbClr>
                  </a:solidFill>
                  <a:prstDash val="solid"/>
                </a:ln>
                <a:solidFill>
                  <a:srgbClr val="9BBB59">
                    <a:lumMod val="20000"/>
                    <a:lumOff val="80000"/>
                  </a:srgbClr>
                </a:solidFill>
                <a:effectLst>
                  <a:outerShdw blurRad="63500" dir="3600000" algn="tl" rotWithShape="0">
                    <a:srgbClr val="000000">
                      <a:alpha val="70000"/>
                    </a:srgbClr>
                  </a:outerShdw>
                </a:effectLst>
              </a:rPr>
              <a:t>)</a:t>
            </a:r>
            <a:endParaRPr lang="en-US" sz="2800" dirty="0">
              <a:ln w="18415" cmpd="sng">
                <a:solidFill>
                  <a:srgbClr val="9BBB59">
                    <a:lumMod val="20000"/>
                    <a:lumOff val="80000"/>
                  </a:srgbClr>
                </a:solidFill>
                <a:prstDash val="solid"/>
              </a:ln>
              <a:solidFill>
                <a:srgbClr val="9BBB59">
                  <a:lumMod val="20000"/>
                  <a:lumOff val="80000"/>
                </a:srgbClr>
              </a:solidFill>
            </a:endParaRPr>
          </a:p>
        </p:txBody>
      </p:sp>
      <p:sp>
        <p:nvSpPr>
          <p:cNvPr id="7" name="TextBox 6"/>
          <p:cNvSpPr txBox="1"/>
          <p:nvPr/>
        </p:nvSpPr>
        <p:spPr>
          <a:xfrm>
            <a:off x="2133600" y="2952750"/>
            <a:ext cx="4876800" cy="461665"/>
          </a:xfrm>
          <a:prstGeom prst="rect">
            <a:avLst/>
          </a:prstGeom>
          <a:noFill/>
        </p:spPr>
        <p:txBody>
          <a:bodyPr wrap="square" rtlCol="0">
            <a:spAutoFit/>
          </a:bodyPr>
          <a:lstStyle/>
          <a:p>
            <a:pPr lvl="0" algn="ctr"/>
            <a:r>
              <a:rPr lang="en-US" sz="2400" dirty="0" smtClean="0">
                <a:ln w="18415" cmpd="sng">
                  <a:solidFill>
                    <a:prstClr val="white"/>
                  </a:solidFill>
                  <a:prstDash val="solid"/>
                </a:ln>
                <a:solidFill>
                  <a:prstClr val="white"/>
                </a:solidFill>
                <a:effectLst>
                  <a:outerShdw blurRad="63500" dir="3600000" algn="tl" rotWithShape="0">
                    <a:srgbClr val="000000">
                      <a:alpha val="70000"/>
                    </a:srgbClr>
                  </a:outerShdw>
                </a:effectLst>
                <a:latin typeface="Arial Narrow" panose="020B0606020202030204" pitchFamily="34" charset="0"/>
              </a:rPr>
              <a:t>II Timothy 1.7-12; Acts 4.13, 23-31</a:t>
            </a:r>
            <a:endParaRPr lang="en-US" sz="2400" dirty="0">
              <a:ln w="18415" cmpd="sng">
                <a:solidFill>
                  <a:prstClr val="white"/>
                </a:solidFill>
                <a:prstDash val="solid"/>
              </a:ln>
              <a:solidFill>
                <a:prstClr val="white"/>
              </a:solidFill>
              <a:latin typeface="Arial Narrow" panose="020B0606020202030204" pitchFamily="34" charset="0"/>
            </a:endParaRPr>
          </a:p>
        </p:txBody>
      </p:sp>
    </p:spTree>
    <p:extLst>
      <p:ext uri="{BB962C8B-B14F-4D97-AF65-F5344CB8AC3E}">
        <p14:creationId xmlns:p14="http://schemas.microsoft.com/office/powerpoint/2010/main" val="76681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234375"/>
            <a:ext cx="9144000" cy="584775"/>
          </a:xfrm>
          <a:prstGeom prst="rect">
            <a:avLst/>
          </a:prstGeom>
          <a:noFill/>
        </p:spPr>
        <p:txBody>
          <a:bodyPr wrap="square" rtlCol="0">
            <a:spAutoFit/>
          </a:bodyPr>
          <a:lstStyle/>
          <a:p>
            <a:pPr algn="ctr"/>
            <a:r>
              <a:rPr lang="en-US" sz="3200" b="1" dirty="0" smtClean="0">
                <a:ln w="18415" cmpd="sng">
                  <a:solidFill>
                    <a:schemeClr val="accent1">
                      <a:lumMod val="20000"/>
                      <a:lumOff val="80000"/>
                    </a:schemeClr>
                  </a:solidFill>
                  <a:prstDash val="solid"/>
                </a:ln>
                <a:solidFill>
                  <a:schemeClr val="accent1">
                    <a:lumMod val="20000"/>
                    <a:lumOff val="80000"/>
                  </a:schemeClr>
                </a:solidFill>
                <a:effectLst>
                  <a:outerShdw blurRad="63500" dir="3600000" algn="tl" rotWithShape="0">
                    <a:srgbClr val="000000">
                      <a:alpha val="70000"/>
                    </a:srgbClr>
                  </a:outerShdw>
                </a:effectLst>
                <a:latin typeface="Euphemia" panose="020B0503040102020104" pitchFamily="34" charset="0"/>
              </a:rPr>
              <a:t>THE </a:t>
            </a:r>
            <a:r>
              <a:rPr lang="en-US" sz="3200" b="1" dirty="0" smtClean="0">
                <a:ln w="18415" cmpd="sng">
                  <a:solidFill>
                    <a:schemeClr val="accent2">
                      <a:lumMod val="40000"/>
                      <a:lumOff val="60000"/>
                    </a:schemeClr>
                  </a:solidFill>
                  <a:prstDash val="solid"/>
                </a:ln>
                <a:solidFill>
                  <a:schemeClr val="accent2">
                    <a:lumMod val="40000"/>
                    <a:lumOff val="60000"/>
                  </a:schemeClr>
                </a:solidFill>
                <a:effectLst>
                  <a:outerShdw blurRad="63500" dir="3600000" algn="tl" rotWithShape="0">
                    <a:srgbClr val="000000">
                      <a:alpha val="70000"/>
                    </a:srgbClr>
                  </a:outerShdw>
                </a:effectLst>
                <a:latin typeface="Euphemia" panose="020B0503040102020104" pitchFamily="34" charset="0"/>
              </a:rPr>
              <a:t>“HOW” </a:t>
            </a:r>
            <a:r>
              <a:rPr lang="en-US" sz="3200" b="1" dirty="0" smtClean="0">
                <a:ln w="18415" cmpd="sng">
                  <a:solidFill>
                    <a:schemeClr val="accent1">
                      <a:lumMod val="20000"/>
                      <a:lumOff val="80000"/>
                    </a:schemeClr>
                  </a:solidFill>
                  <a:prstDash val="solid"/>
                </a:ln>
                <a:solidFill>
                  <a:schemeClr val="accent1">
                    <a:lumMod val="20000"/>
                    <a:lumOff val="80000"/>
                  </a:schemeClr>
                </a:solidFill>
                <a:effectLst>
                  <a:outerShdw blurRad="63500" dir="3600000" algn="tl" rotWithShape="0">
                    <a:srgbClr val="000000">
                      <a:alpha val="70000"/>
                    </a:srgbClr>
                  </a:outerShdw>
                </a:effectLst>
                <a:latin typeface="Euphemia" panose="020B0503040102020104" pitchFamily="34" charset="0"/>
              </a:rPr>
              <a:t>of JOY in PHILIPPIANS</a:t>
            </a:r>
            <a:endParaRPr lang="en-US" sz="3200" b="1" dirty="0">
              <a:ln w="18415" cmpd="sng">
                <a:solidFill>
                  <a:schemeClr val="accent1">
                    <a:lumMod val="20000"/>
                    <a:lumOff val="80000"/>
                  </a:schemeClr>
                </a:solidFill>
                <a:prstDash val="solid"/>
              </a:ln>
              <a:solidFill>
                <a:schemeClr val="accent1">
                  <a:lumMod val="20000"/>
                  <a:lumOff val="80000"/>
                </a:schemeClr>
              </a:solidFill>
              <a:latin typeface="Euphemia" panose="020B0503040102020104" pitchFamily="34" charset="0"/>
            </a:endParaRPr>
          </a:p>
        </p:txBody>
      </p:sp>
      <p:cxnSp>
        <p:nvCxnSpPr>
          <p:cNvPr id="4" name="Straight Connector 3"/>
          <p:cNvCxnSpPr/>
          <p:nvPr/>
        </p:nvCxnSpPr>
        <p:spPr>
          <a:xfrm>
            <a:off x="914400" y="819150"/>
            <a:ext cx="7315200" cy="0"/>
          </a:xfrm>
          <a:prstGeom prst="line">
            <a:avLst/>
          </a:prstGeom>
          <a:ln w="3810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0" y="1200150"/>
            <a:ext cx="9144000" cy="523220"/>
          </a:xfrm>
          <a:prstGeom prst="rect">
            <a:avLst/>
          </a:prstGeom>
          <a:noFill/>
        </p:spPr>
        <p:txBody>
          <a:bodyPr wrap="square" rtlCol="0">
            <a:spAutoFit/>
          </a:bodyPr>
          <a:lstStyle/>
          <a:p>
            <a:pPr algn="ctr"/>
            <a:r>
              <a:rPr lang="en-US" sz="2800" dirty="0" smtClean="0">
                <a:ln w="18415" cmpd="sng">
                  <a:solidFill>
                    <a:schemeClr val="accent3">
                      <a:lumMod val="20000"/>
                      <a:lumOff val="80000"/>
                    </a:schemeClr>
                  </a:solidFill>
                  <a:prstDash val="solid"/>
                </a:ln>
                <a:solidFill>
                  <a:schemeClr val="accent3">
                    <a:lumMod val="20000"/>
                    <a:lumOff val="80000"/>
                  </a:schemeClr>
                </a:solidFill>
                <a:effectLst>
                  <a:outerShdw blurRad="63500" dir="3600000" algn="tl" rotWithShape="0">
                    <a:srgbClr val="000000">
                      <a:alpha val="70000"/>
                    </a:srgbClr>
                  </a:outerShdw>
                </a:effectLst>
                <a:latin typeface="Arial Narrow" panose="020B0606020202030204" pitchFamily="34" charset="0"/>
              </a:rPr>
              <a:t>Joy Is Sustained By </a:t>
            </a:r>
            <a:r>
              <a:rPr lang="en-US" sz="2800" dirty="0" smtClean="0">
                <a:ln w="18415" cmpd="sng">
                  <a:solidFill>
                    <a:schemeClr val="accent2">
                      <a:lumMod val="40000"/>
                      <a:lumOff val="60000"/>
                    </a:schemeClr>
                  </a:solidFill>
                  <a:prstDash val="solid"/>
                </a:ln>
                <a:solidFill>
                  <a:schemeClr val="accent2">
                    <a:lumMod val="40000"/>
                    <a:lumOff val="60000"/>
                  </a:schemeClr>
                </a:solidFill>
                <a:effectLst>
                  <a:outerShdw blurRad="63500" dir="3600000" algn="tl" rotWithShape="0">
                    <a:srgbClr val="000000">
                      <a:alpha val="70000"/>
                    </a:srgbClr>
                  </a:outerShdw>
                </a:effectLst>
                <a:latin typeface="Arial Narrow" panose="020B0606020202030204" pitchFamily="34" charset="0"/>
              </a:rPr>
              <a:t>Knowing JESUS </a:t>
            </a:r>
            <a:r>
              <a:rPr lang="en-US" sz="2800" dirty="0" smtClean="0">
                <a:ln w="18415" cmpd="sng">
                  <a:solidFill>
                    <a:schemeClr val="accent3">
                      <a:lumMod val="20000"/>
                      <a:lumOff val="80000"/>
                    </a:schemeClr>
                  </a:solidFill>
                  <a:prstDash val="solid"/>
                </a:ln>
                <a:solidFill>
                  <a:schemeClr val="accent3">
                    <a:lumMod val="20000"/>
                    <a:lumOff val="80000"/>
                  </a:schemeClr>
                </a:solidFill>
                <a:effectLst>
                  <a:outerShdw blurRad="63500" dir="3600000" algn="tl" rotWithShape="0">
                    <a:srgbClr val="000000">
                      <a:alpha val="70000"/>
                    </a:srgbClr>
                  </a:outerShdw>
                </a:effectLst>
                <a:latin typeface="Arial Narrow" panose="020B0606020202030204" pitchFamily="34" charset="0"/>
              </a:rPr>
              <a:t>(3.7-11</a:t>
            </a:r>
            <a:r>
              <a:rPr lang="en-US" sz="2800" dirty="0" smtClean="0">
                <a:ln w="18415" cmpd="sng">
                  <a:solidFill>
                    <a:schemeClr val="accent3">
                      <a:lumMod val="20000"/>
                      <a:lumOff val="80000"/>
                    </a:schemeClr>
                  </a:solidFill>
                  <a:prstDash val="solid"/>
                </a:ln>
                <a:solidFill>
                  <a:schemeClr val="accent3">
                    <a:lumMod val="20000"/>
                    <a:lumOff val="80000"/>
                  </a:schemeClr>
                </a:solidFill>
                <a:effectLst>
                  <a:outerShdw blurRad="63500" dir="3600000" algn="tl" rotWithShape="0">
                    <a:srgbClr val="000000">
                      <a:alpha val="70000"/>
                    </a:srgbClr>
                  </a:outerShdw>
                </a:effectLst>
              </a:rPr>
              <a:t>)</a:t>
            </a:r>
            <a:endParaRPr lang="en-US" sz="2800" dirty="0">
              <a:ln w="18415" cmpd="sng">
                <a:solidFill>
                  <a:schemeClr val="accent3">
                    <a:lumMod val="20000"/>
                    <a:lumOff val="80000"/>
                  </a:schemeClr>
                </a:solidFill>
                <a:prstDash val="solid"/>
              </a:ln>
              <a:solidFill>
                <a:schemeClr val="accent3">
                  <a:lumMod val="20000"/>
                  <a:lumOff val="80000"/>
                </a:schemeClr>
              </a:solidFill>
            </a:endParaRPr>
          </a:p>
        </p:txBody>
      </p:sp>
      <p:sp>
        <p:nvSpPr>
          <p:cNvPr id="6" name="TextBox 5"/>
          <p:cNvSpPr txBox="1"/>
          <p:nvPr/>
        </p:nvSpPr>
        <p:spPr>
          <a:xfrm>
            <a:off x="2133600" y="1657350"/>
            <a:ext cx="4876800" cy="461665"/>
          </a:xfrm>
          <a:prstGeom prst="rect">
            <a:avLst/>
          </a:prstGeom>
          <a:noFill/>
        </p:spPr>
        <p:txBody>
          <a:bodyPr wrap="square" rtlCol="0">
            <a:spAutoFit/>
          </a:bodyPr>
          <a:lstStyle/>
          <a:p>
            <a:pPr algn="ctr"/>
            <a:r>
              <a:rPr lang="en-US" sz="2400"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Arial Narrow" panose="020B0606020202030204" pitchFamily="34" charset="0"/>
              </a:rPr>
              <a:t>Jeremiah 9.23-24; John 17.3; 10.14</a:t>
            </a:r>
            <a:endParaRPr lang="en-US" sz="2400" dirty="0">
              <a:ln w="18415" cmpd="sng">
                <a:solidFill>
                  <a:schemeClr val="bg1"/>
                </a:solidFill>
                <a:prstDash val="solid"/>
              </a:ln>
              <a:solidFill>
                <a:schemeClr val="bg1"/>
              </a:solidFill>
              <a:latin typeface="Arial Narrow" panose="020B0606020202030204" pitchFamily="34" charset="0"/>
            </a:endParaRPr>
          </a:p>
        </p:txBody>
      </p:sp>
      <p:sp>
        <p:nvSpPr>
          <p:cNvPr id="3" name="TextBox 2"/>
          <p:cNvSpPr txBox="1"/>
          <p:nvPr/>
        </p:nvSpPr>
        <p:spPr>
          <a:xfrm>
            <a:off x="0" y="2495550"/>
            <a:ext cx="9144000" cy="523220"/>
          </a:xfrm>
          <a:prstGeom prst="rect">
            <a:avLst/>
          </a:prstGeom>
          <a:noFill/>
        </p:spPr>
        <p:txBody>
          <a:bodyPr wrap="square" rtlCol="0">
            <a:spAutoFit/>
          </a:bodyPr>
          <a:lstStyle/>
          <a:p>
            <a:pPr lvl="0" algn="ctr"/>
            <a:r>
              <a:rPr lang="en-US" sz="2800" dirty="0">
                <a:ln w="18415" cmpd="sng">
                  <a:solidFill>
                    <a:srgbClr val="9BBB59">
                      <a:lumMod val="20000"/>
                      <a:lumOff val="80000"/>
                    </a:srgbClr>
                  </a:solidFill>
                  <a:prstDash val="solid"/>
                </a:ln>
                <a:solidFill>
                  <a:srgbClr val="9BBB59">
                    <a:lumMod val="20000"/>
                    <a:lumOff val="80000"/>
                  </a:srgbClr>
                </a:solidFill>
                <a:effectLst>
                  <a:outerShdw blurRad="63500" dir="3600000" algn="tl" rotWithShape="0">
                    <a:srgbClr val="000000">
                      <a:alpha val="70000"/>
                    </a:srgbClr>
                  </a:outerShdw>
                </a:effectLst>
                <a:latin typeface="Arial Narrow" panose="020B0606020202030204" pitchFamily="34" charset="0"/>
              </a:rPr>
              <a:t>Joy Is Sustained By </a:t>
            </a:r>
            <a:r>
              <a:rPr lang="en-US" sz="2800" dirty="0" smtClean="0">
                <a:ln w="18415" cmpd="sng">
                  <a:solidFill>
                    <a:srgbClr val="C0504D">
                      <a:lumMod val="40000"/>
                      <a:lumOff val="60000"/>
                    </a:srgbClr>
                  </a:solidFill>
                  <a:prstDash val="solid"/>
                </a:ln>
                <a:solidFill>
                  <a:srgbClr val="C0504D">
                    <a:lumMod val="40000"/>
                    <a:lumOff val="60000"/>
                  </a:srgbClr>
                </a:solidFill>
                <a:effectLst>
                  <a:outerShdw blurRad="63500" dir="3600000" algn="tl" rotWithShape="0">
                    <a:srgbClr val="000000">
                      <a:alpha val="70000"/>
                    </a:srgbClr>
                  </a:outerShdw>
                </a:effectLst>
                <a:latin typeface="Arial Narrow" panose="020B0606020202030204" pitchFamily="34" charset="0"/>
              </a:rPr>
              <a:t>Knowing It Helps Others </a:t>
            </a:r>
            <a:r>
              <a:rPr lang="en-US" sz="2800" dirty="0" smtClean="0">
                <a:ln w="18415" cmpd="sng">
                  <a:solidFill>
                    <a:srgbClr val="9BBB59">
                      <a:lumMod val="20000"/>
                      <a:lumOff val="80000"/>
                    </a:srgbClr>
                  </a:solidFill>
                  <a:prstDash val="solid"/>
                </a:ln>
                <a:solidFill>
                  <a:srgbClr val="9BBB59">
                    <a:lumMod val="20000"/>
                    <a:lumOff val="80000"/>
                  </a:srgbClr>
                </a:solidFill>
                <a:effectLst>
                  <a:outerShdw blurRad="63500" dir="3600000" algn="tl" rotWithShape="0">
                    <a:srgbClr val="000000">
                      <a:alpha val="70000"/>
                    </a:srgbClr>
                  </a:outerShdw>
                </a:effectLst>
                <a:latin typeface="Arial Narrow" panose="020B0606020202030204" pitchFamily="34" charset="0"/>
              </a:rPr>
              <a:t>(1.14</a:t>
            </a:r>
            <a:r>
              <a:rPr lang="en-US" sz="2800" dirty="0" smtClean="0">
                <a:ln w="18415" cmpd="sng">
                  <a:solidFill>
                    <a:srgbClr val="9BBB59">
                      <a:lumMod val="20000"/>
                      <a:lumOff val="80000"/>
                    </a:srgbClr>
                  </a:solidFill>
                  <a:prstDash val="solid"/>
                </a:ln>
                <a:solidFill>
                  <a:srgbClr val="9BBB59">
                    <a:lumMod val="20000"/>
                    <a:lumOff val="80000"/>
                  </a:srgbClr>
                </a:solidFill>
                <a:effectLst>
                  <a:outerShdw blurRad="63500" dir="3600000" algn="tl" rotWithShape="0">
                    <a:srgbClr val="000000">
                      <a:alpha val="70000"/>
                    </a:srgbClr>
                  </a:outerShdw>
                </a:effectLst>
              </a:rPr>
              <a:t>)</a:t>
            </a:r>
            <a:endParaRPr lang="en-US" sz="2800" dirty="0">
              <a:ln w="18415" cmpd="sng">
                <a:solidFill>
                  <a:srgbClr val="9BBB59">
                    <a:lumMod val="20000"/>
                    <a:lumOff val="80000"/>
                  </a:srgbClr>
                </a:solidFill>
                <a:prstDash val="solid"/>
              </a:ln>
              <a:solidFill>
                <a:srgbClr val="9BBB59">
                  <a:lumMod val="20000"/>
                  <a:lumOff val="80000"/>
                </a:srgbClr>
              </a:solidFill>
            </a:endParaRPr>
          </a:p>
        </p:txBody>
      </p:sp>
      <p:sp>
        <p:nvSpPr>
          <p:cNvPr id="7" name="TextBox 6"/>
          <p:cNvSpPr txBox="1"/>
          <p:nvPr/>
        </p:nvSpPr>
        <p:spPr>
          <a:xfrm>
            <a:off x="2133600" y="2952750"/>
            <a:ext cx="4876800" cy="461665"/>
          </a:xfrm>
          <a:prstGeom prst="rect">
            <a:avLst/>
          </a:prstGeom>
          <a:noFill/>
        </p:spPr>
        <p:txBody>
          <a:bodyPr wrap="square" rtlCol="0">
            <a:spAutoFit/>
          </a:bodyPr>
          <a:lstStyle/>
          <a:p>
            <a:pPr lvl="0" algn="ctr"/>
            <a:r>
              <a:rPr lang="en-US" sz="2400" dirty="0" smtClean="0">
                <a:ln w="18415" cmpd="sng">
                  <a:solidFill>
                    <a:prstClr val="white"/>
                  </a:solidFill>
                  <a:prstDash val="solid"/>
                </a:ln>
                <a:solidFill>
                  <a:prstClr val="white"/>
                </a:solidFill>
                <a:effectLst>
                  <a:outerShdw blurRad="63500" dir="3600000" algn="tl" rotWithShape="0">
                    <a:srgbClr val="000000">
                      <a:alpha val="70000"/>
                    </a:srgbClr>
                  </a:outerShdw>
                </a:effectLst>
                <a:latin typeface="Arial Narrow" panose="020B0606020202030204" pitchFamily="34" charset="0"/>
              </a:rPr>
              <a:t>II Timothy 1.7-12; Acts 4.13, 23-31</a:t>
            </a:r>
            <a:endParaRPr lang="en-US" sz="2400" dirty="0">
              <a:ln w="18415" cmpd="sng">
                <a:solidFill>
                  <a:prstClr val="white"/>
                </a:solidFill>
                <a:prstDash val="solid"/>
              </a:ln>
              <a:solidFill>
                <a:prstClr val="white"/>
              </a:solidFill>
              <a:latin typeface="Arial Narrow" panose="020B0606020202030204" pitchFamily="34" charset="0"/>
            </a:endParaRPr>
          </a:p>
        </p:txBody>
      </p:sp>
      <p:sp>
        <p:nvSpPr>
          <p:cNvPr id="8" name="TextBox 7"/>
          <p:cNvSpPr txBox="1"/>
          <p:nvPr/>
        </p:nvSpPr>
        <p:spPr>
          <a:xfrm>
            <a:off x="0" y="3801130"/>
            <a:ext cx="9144000" cy="523220"/>
          </a:xfrm>
          <a:prstGeom prst="rect">
            <a:avLst/>
          </a:prstGeom>
          <a:noFill/>
        </p:spPr>
        <p:txBody>
          <a:bodyPr wrap="square" rtlCol="0">
            <a:spAutoFit/>
          </a:bodyPr>
          <a:lstStyle/>
          <a:p>
            <a:pPr lvl="0" algn="ctr"/>
            <a:r>
              <a:rPr lang="en-US" sz="2800" dirty="0">
                <a:ln w="18415" cmpd="sng">
                  <a:solidFill>
                    <a:srgbClr val="9BBB59">
                      <a:lumMod val="20000"/>
                      <a:lumOff val="80000"/>
                    </a:srgbClr>
                  </a:solidFill>
                  <a:prstDash val="solid"/>
                </a:ln>
                <a:solidFill>
                  <a:srgbClr val="9BBB59">
                    <a:lumMod val="20000"/>
                    <a:lumOff val="80000"/>
                  </a:srgbClr>
                </a:solidFill>
                <a:effectLst>
                  <a:outerShdw blurRad="63500" dir="3600000" algn="tl" rotWithShape="0">
                    <a:srgbClr val="000000">
                      <a:alpha val="70000"/>
                    </a:srgbClr>
                  </a:outerShdw>
                </a:effectLst>
                <a:latin typeface="Arial Narrow" panose="020B0606020202030204" pitchFamily="34" charset="0"/>
              </a:rPr>
              <a:t>Joy Is Sustained By </a:t>
            </a:r>
            <a:r>
              <a:rPr lang="en-US" sz="2800" dirty="0">
                <a:ln w="18415" cmpd="sng">
                  <a:solidFill>
                    <a:srgbClr val="C0504D">
                      <a:lumMod val="40000"/>
                      <a:lumOff val="60000"/>
                    </a:srgbClr>
                  </a:solidFill>
                  <a:prstDash val="solid"/>
                </a:ln>
                <a:solidFill>
                  <a:srgbClr val="C0504D">
                    <a:lumMod val="40000"/>
                    <a:lumOff val="60000"/>
                  </a:srgbClr>
                </a:solidFill>
                <a:effectLst>
                  <a:outerShdw blurRad="63500" dir="3600000" algn="tl" rotWithShape="0">
                    <a:srgbClr val="000000">
                      <a:alpha val="70000"/>
                    </a:srgbClr>
                  </a:outerShdw>
                </a:effectLst>
                <a:latin typeface="Arial Narrow" panose="020B0606020202030204" pitchFamily="34" charset="0"/>
              </a:rPr>
              <a:t>Knowing </a:t>
            </a:r>
            <a:r>
              <a:rPr lang="en-US" sz="2800" dirty="0" smtClean="0">
                <a:ln w="18415" cmpd="sng">
                  <a:solidFill>
                    <a:srgbClr val="C0504D">
                      <a:lumMod val="40000"/>
                      <a:lumOff val="60000"/>
                    </a:srgbClr>
                  </a:solidFill>
                  <a:prstDash val="solid"/>
                </a:ln>
                <a:solidFill>
                  <a:srgbClr val="C0504D">
                    <a:lumMod val="40000"/>
                    <a:lumOff val="60000"/>
                  </a:srgbClr>
                </a:solidFill>
                <a:effectLst>
                  <a:outerShdw blurRad="63500" dir="3600000" algn="tl" rotWithShape="0">
                    <a:srgbClr val="000000">
                      <a:alpha val="70000"/>
                    </a:srgbClr>
                  </a:outerShdw>
                </a:effectLst>
                <a:latin typeface="Arial Narrow" panose="020B0606020202030204" pitchFamily="34" charset="0"/>
              </a:rPr>
              <a:t>Victory </a:t>
            </a:r>
            <a:r>
              <a:rPr lang="en-US" sz="2800" dirty="0" smtClean="0">
                <a:ln w="18415" cmpd="sng">
                  <a:solidFill>
                    <a:srgbClr val="9BBB59">
                      <a:lumMod val="20000"/>
                      <a:lumOff val="80000"/>
                    </a:srgbClr>
                  </a:solidFill>
                  <a:prstDash val="solid"/>
                </a:ln>
                <a:solidFill>
                  <a:srgbClr val="9BBB59">
                    <a:lumMod val="20000"/>
                    <a:lumOff val="80000"/>
                  </a:srgbClr>
                </a:solidFill>
                <a:effectLst>
                  <a:outerShdw blurRad="63500" dir="3600000" algn="tl" rotWithShape="0">
                    <a:srgbClr val="000000">
                      <a:alpha val="70000"/>
                    </a:srgbClr>
                  </a:outerShdw>
                </a:effectLst>
                <a:latin typeface="Arial Narrow" panose="020B0606020202030204" pitchFamily="34" charset="0"/>
              </a:rPr>
              <a:t>(3.20-21</a:t>
            </a:r>
            <a:r>
              <a:rPr lang="en-US" sz="2800" dirty="0" smtClean="0">
                <a:ln w="18415" cmpd="sng">
                  <a:solidFill>
                    <a:srgbClr val="9BBB59">
                      <a:lumMod val="20000"/>
                      <a:lumOff val="80000"/>
                    </a:srgbClr>
                  </a:solidFill>
                  <a:prstDash val="solid"/>
                </a:ln>
                <a:solidFill>
                  <a:srgbClr val="9BBB59">
                    <a:lumMod val="20000"/>
                    <a:lumOff val="80000"/>
                  </a:srgbClr>
                </a:solidFill>
                <a:effectLst>
                  <a:outerShdw blurRad="63500" dir="3600000" algn="tl" rotWithShape="0">
                    <a:srgbClr val="000000">
                      <a:alpha val="70000"/>
                    </a:srgbClr>
                  </a:outerShdw>
                </a:effectLst>
              </a:rPr>
              <a:t>)</a:t>
            </a:r>
            <a:endParaRPr lang="en-US" sz="2800" dirty="0">
              <a:ln w="18415" cmpd="sng">
                <a:solidFill>
                  <a:srgbClr val="9BBB59">
                    <a:lumMod val="20000"/>
                    <a:lumOff val="80000"/>
                  </a:srgbClr>
                </a:solidFill>
                <a:prstDash val="solid"/>
              </a:ln>
              <a:solidFill>
                <a:srgbClr val="9BBB59">
                  <a:lumMod val="20000"/>
                  <a:lumOff val="80000"/>
                </a:srgbClr>
              </a:solidFill>
            </a:endParaRPr>
          </a:p>
        </p:txBody>
      </p:sp>
      <p:sp>
        <p:nvSpPr>
          <p:cNvPr id="9" name="TextBox 8"/>
          <p:cNvSpPr txBox="1"/>
          <p:nvPr/>
        </p:nvSpPr>
        <p:spPr>
          <a:xfrm>
            <a:off x="2514600" y="4248150"/>
            <a:ext cx="4191000" cy="461665"/>
          </a:xfrm>
          <a:prstGeom prst="rect">
            <a:avLst/>
          </a:prstGeom>
          <a:noFill/>
        </p:spPr>
        <p:txBody>
          <a:bodyPr wrap="square" rtlCol="0">
            <a:spAutoFit/>
          </a:bodyPr>
          <a:lstStyle/>
          <a:p>
            <a:pPr lvl="0" algn="ctr"/>
            <a:r>
              <a:rPr lang="en-US" sz="2400" dirty="0" smtClean="0">
                <a:ln w="18415" cmpd="sng">
                  <a:solidFill>
                    <a:prstClr val="white"/>
                  </a:solidFill>
                  <a:prstDash val="solid"/>
                </a:ln>
                <a:solidFill>
                  <a:prstClr val="white"/>
                </a:solidFill>
                <a:effectLst>
                  <a:outerShdw blurRad="63500" dir="3600000" algn="tl" rotWithShape="0">
                    <a:srgbClr val="000000">
                      <a:alpha val="70000"/>
                    </a:srgbClr>
                  </a:outerShdw>
                </a:effectLst>
                <a:latin typeface="Arial Narrow" panose="020B0606020202030204" pitchFamily="34" charset="0"/>
              </a:rPr>
              <a:t>I John 5.11; 2.17</a:t>
            </a:r>
            <a:r>
              <a:rPr lang="en-US" sz="2400" smtClean="0">
                <a:ln w="18415" cmpd="sng">
                  <a:solidFill>
                    <a:prstClr val="white"/>
                  </a:solidFill>
                  <a:prstDash val="solid"/>
                </a:ln>
                <a:solidFill>
                  <a:prstClr val="white"/>
                </a:solidFill>
                <a:effectLst>
                  <a:outerShdw blurRad="63500" dir="3600000" algn="tl" rotWithShape="0">
                    <a:srgbClr val="000000">
                      <a:alpha val="70000"/>
                    </a:srgbClr>
                  </a:outerShdw>
                </a:effectLst>
                <a:latin typeface="Arial Narrow" panose="020B0606020202030204" pitchFamily="34" charset="0"/>
              </a:rPr>
              <a:t>; </a:t>
            </a:r>
            <a:r>
              <a:rPr lang="en-US" sz="2400" smtClean="0">
                <a:ln w="18415" cmpd="sng">
                  <a:solidFill>
                    <a:prstClr val="white"/>
                  </a:solidFill>
                  <a:prstDash val="solid"/>
                </a:ln>
                <a:solidFill>
                  <a:prstClr val="white"/>
                </a:solidFill>
                <a:effectLst>
                  <a:outerShdw blurRad="63500" dir="3600000" algn="tl" rotWithShape="0">
                    <a:srgbClr val="000000">
                      <a:alpha val="70000"/>
                    </a:srgbClr>
                  </a:outerShdw>
                </a:effectLst>
                <a:latin typeface="Arial Narrow" panose="020B0606020202030204" pitchFamily="34" charset="0"/>
              </a:rPr>
              <a:t>2.</a:t>
            </a:r>
            <a:r>
              <a:rPr lang="en-US" sz="2400" smtClean="0">
                <a:ln w="18415" cmpd="sng">
                  <a:solidFill>
                    <a:prstClr val="white"/>
                  </a:solidFill>
                  <a:prstDash val="solid"/>
                </a:ln>
                <a:solidFill>
                  <a:prstClr val="white"/>
                </a:solidFill>
                <a:effectLst>
                  <a:outerShdw blurRad="63500" dir="3600000" algn="tl" rotWithShape="0">
                    <a:srgbClr val="000000">
                      <a:alpha val="70000"/>
                    </a:srgbClr>
                  </a:outerShdw>
                </a:effectLst>
                <a:latin typeface="Arial Narrow" panose="020B0606020202030204" pitchFamily="34" charset="0"/>
              </a:rPr>
              <a:t>13-16</a:t>
            </a:r>
            <a:endParaRPr lang="en-US" sz="2400" dirty="0">
              <a:ln w="18415" cmpd="sng">
                <a:solidFill>
                  <a:prstClr val="white"/>
                </a:solidFill>
                <a:prstDash val="solid"/>
              </a:ln>
              <a:solidFill>
                <a:prstClr val="white"/>
              </a:solidFill>
              <a:latin typeface="Arial Narrow" panose="020B0606020202030204" pitchFamily="34" charset="0"/>
            </a:endParaRPr>
          </a:p>
        </p:txBody>
      </p:sp>
    </p:spTree>
    <p:extLst>
      <p:ext uri="{BB962C8B-B14F-4D97-AF65-F5344CB8AC3E}">
        <p14:creationId xmlns:p14="http://schemas.microsoft.com/office/powerpoint/2010/main" val="234800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507</Words>
  <Application>Microsoft Office PowerPoint</Application>
  <PresentationFormat>On-screen Show (16:9)</PresentationFormat>
  <Paragraphs>64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Narrow</vt:lpstr>
      <vt:lpstr>Calibri</vt:lpstr>
      <vt:lpstr>Euphemia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2019-02-28T16:51:49Z</dcterms:created>
  <dcterms:modified xsi:type="dcterms:W3CDTF">2019-03-02T21:24:10Z</dcterms:modified>
</cp:coreProperties>
</file>