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5143500" type="screen16x9"/>
  <p:notesSz cx="6858000" cy="9144000"/>
  <p:embeddedFontLst>
    <p:embeddedFont>
      <p:font typeface="Cambria Math" panose="02040503050406030204" pitchFamily="18" charset="0"/>
      <p:regular r:id="rId11"/>
    </p:embeddedFont>
    <p:embeddedFont>
      <p:font typeface="Arial Narrow" panose="020B060602020203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4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B6252-C219-48BA-B0B7-F1523167666D}" type="datetimeFigureOut">
              <a:rPr lang="en-US" smtClean="0"/>
              <a:t>3/16/2019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9742F-94DD-4264-8831-AD6C436723A4}" type="slidenum">
              <a:rPr lang="en-US" smtClean="0"/>
              <a:t>‹#›</a:t>
            </a:fld>
            <a:endParaRPr lang="en-US"/>
          </a:p>
        </p:txBody>
      </p:sp>
    </p:spTree>
    <p:extLst>
      <p:ext uri="{BB962C8B-B14F-4D97-AF65-F5344CB8AC3E}">
        <p14:creationId xmlns:p14="http://schemas.microsoft.com/office/powerpoint/2010/main" val="59512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eceptaustin.org/greek_quick_reference_guide#pres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Acts</a:t>
            </a:r>
            <a:r>
              <a:rPr lang="en-US" b="1" baseline="0" dirty="0" smtClean="0"/>
              <a:t> 17.2-3: </a:t>
            </a:r>
            <a:r>
              <a:rPr lang="en-US" b="1" dirty="0" smtClean="0"/>
              <a:t> </a:t>
            </a:r>
            <a:r>
              <a:rPr lang="en-US" dirty="0" smtClean="0"/>
              <a:t>Came</a:t>
            </a:r>
            <a:r>
              <a:rPr lang="en-US" baseline="0" dirty="0" smtClean="0"/>
              <a:t> to Thessalonica and was his custom reasoned (explaining and giving evidence) with them from the Scriptures. But, the Jews became jealous, and the brethren sent them away by night.</a:t>
            </a:r>
          </a:p>
          <a:p>
            <a:endParaRPr lang="en-US" baseline="0" dirty="0" smtClean="0"/>
          </a:p>
          <a:p>
            <a:r>
              <a:rPr lang="en-US" baseline="0" dirty="0" smtClean="0"/>
              <a:t>Traveled 50-55 miles along the </a:t>
            </a:r>
            <a:r>
              <a:rPr lang="en-US" baseline="0" dirty="0" err="1" smtClean="0"/>
              <a:t>Egnation</a:t>
            </a:r>
            <a:r>
              <a:rPr lang="en-US" baseline="0" dirty="0" smtClean="0"/>
              <a:t> way and came to the city of Berea, and upon arriving went to the synagogue.</a:t>
            </a:r>
          </a:p>
        </p:txBody>
      </p:sp>
      <p:sp>
        <p:nvSpPr>
          <p:cNvPr id="4" name="Slide Number Placeholder 3"/>
          <p:cNvSpPr>
            <a:spLocks noGrp="1"/>
          </p:cNvSpPr>
          <p:nvPr>
            <p:ph type="sldNum" sz="quarter" idx="10"/>
          </p:nvPr>
        </p:nvSpPr>
        <p:spPr/>
        <p:txBody>
          <a:bodyPr/>
          <a:lstStyle/>
          <a:p>
            <a:fld id="{0009742F-94DD-4264-8831-AD6C436723A4}" type="slidenum">
              <a:rPr lang="en-US" smtClean="0"/>
              <a:t>1</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 think we understand this is amazing statement made about the Jews of Berea, but it is even more astounding when we consider the reception of the word in Thessalonica. (</a:t>
            </a:r>
            <a:r>
              <a:rPr lang="en-US" b="1" baseline="0" dirty="0" smtClean="0"/>
              <a:t>I Thessalonians 1.2-10</a:t>
            </a:r>
            <a:r>
              <a:rPr lang="en-US" b="0" baseline="0" dirty="0" smtClean="0"/>
              <a:t>) (Could be a comparison just between the Jews, but noteworthy all the same no other church received this accolade.)</a:t>
            </a:r>
          </a:p>
          <a:p>
            <a:endParaRPr lang="en-US" baseline="0" dirty="0" smtClean="0"/>
          </a:p>
        </p:txBody>
      </p:sp>
      <p:sp>
        <p:nvSpPr>
          <p:cNvPr id="4" name="Slide Number Placeholder 3"/>
          <p:cNvSpPr>
            <a:spLocks noGrp="1"/>
          </p:cNvSpPr>
          <p:nvPr>
            <p:ph type="sldNum" sz="quarter" idx="10"/>
          </p:nvPr>
        </p:nvSpPr>
        <p:spPr/>
        <p:txBody>
          <a:bodyPr/>
          <a:lstStyle/>
          <a:p>
            <a:fld id="{0009742F-94DD-4264-8831-AD6C436723A4}" type="slidenum">
              <a:rPr lang="en-US" smtClean="0"/>
              <a:t>2</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eugenes</a:t>
            </a:r>
            <a:r>
              <a:rPr lang="en-US" sz="1200" kern="1200" dirty="0" smtClean="0">
                <a:solidFill>
                  <a:schemeClr val="tx1"/>
                </a:solidFill>
                <a:effectLst/>
                <a:latin typeface="+mn-lt"/>
                <a:ea typeface="+mn-ea"/>
                <a:cs typeface="+mn-cs"/>
              </a:rPr>
              <a:t> from </a:t>
            </a:r>
            <a:r>
              <a:rPr lang="en-US" sz="1200" kern="1200" dirty="0" err="1" smtClean="0">
                <a:solidFill>
                  <a:schemeClr val="tx1"/>
                </a:solidFill>
                <a:effectLst/>
                <a:latin typeface="+mn-lt"/>
                <a:ea typeface="+mn-ea"/>
                <a:cs typeface="+mn-cs"/>
              </a:rPr>
              <a:t>eu</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well</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genos</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family, race</a:t>
            </a:r>
            <a:r>
              <a:rPr lang="en-US" sz="1200" kern="1200" dirty="0" smtClean="0">
                <a:solidFill>
                  <a:schemeClr val="tx1"/>
                </a:solidFill>
                <a:effectLst/>
                <a:latin typeface="+mn-lt"/>
                <a:ea typeface="+mn-ea"/>
                <a:cs typeface="+mn-cs"/>
              </a:rPr>
              <a:t>) means literally of high or noble birth, but in this context is used figuratively to describe men and women possessing that type of attitude ordinarily associated with well-bred persons. </a:t>
            </a:r>
            <a:r>
              <a:rPr lang="en-US" sz="1200" kern="1200" dirty="0" err="1" smtClean="0">
                <a:solidFill>
                  <a:schemeClr val="tx1"/>
                </a:solidFill>
                <a:effectLst/>
                <a:latin typeface="+mn-lt"/>
                <a:ea typeface="+mn-ea"/>
                <a:cs typeface="+mn-cs"/>
              </a:rPr>
              <a:t>Eugenes</a:t>
            </a:r>
            <a:r>
              <a:rPr lang="en-US" sz="1200" kern="1200" dirty="0" smtClean="0">
                <a:solidFill>
                  <a:schemeClr val="tx1"/>
                </a:solidFill>
                <a:effectLst/>
                <a:latin typeface="+mn-lt"/>
                <a:ea typeface="+mn-ea"/>
                <a:cs typeface="+mn-cs"/>
              </a:rPr>
              <a:t> is used not only for noble birth but also for noble sentiments, character, morals. The implication is that the Berean Jews were more noble in character than those in Thessalonica in their welcome and cordial treatment of the apostles.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Some translations use  the phrase “open-minded.”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9742F-94DD-4264-8831-AD6C436723A4}" type="slidenum">
              <a:rPr lang="en-US" smtClean="0"/>
              <a:t>3</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Dechomai</a:t>
            </a:r>
            <a:r>
              <a:rPr lang="en-US" sz="1200" kern="1200" dirty="0" smtClean="0">
                <a:solidFill>
                  <a:schemeClr val="tx1"/>
                </a:solidFill>
                <a:effectLst/>
                <a:latin typeface="+mn-lt"/>
                <a:ea typeface="+mn-ea"/>
                <a:cs typeface="+mn-cs"/>
              </a:rPr>
              <a:t> means to accept deliberately and readily, receive kindly and so to take to oneself what is presented or brought by another. It means to welcome as a teacher, a friend, or a guest into one's house. The word describes accepting persons with open arms, minds, and hearts, even going beyond normally expected gracious hospitality. The term was often used of welcoming honored guests and meeting their needs with special attention and kindness.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They “put-out” the welcome mat.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09742F-94DD-4264-8831-AD6C436723A4}" type="slidenum">
              <a:rPr lang="en-US" smtClean="0"/>
              <a:t>4</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smtClean="0">
                <a:solidFill>
                  <a:srgbClr val="3F3F3F"/>
                </a:solidFill>
                <a:effectLst/>
                <a:latin typeface="Roboto"/>
              </a:rPr>
              <a:t>ANAKRINO</a:t>
            </a:r>
            <a:r>
              <a:rPr lang="en-US" b="1" i="0" baseline="0" dirty="0" smtClean="0">
                <a:solidFill>
                  <a:srgbClr val="3F3F3F"/>
                </a:solidFill>
                <a:effectLst/>
                <a:latin typeface="Roboto"/>
              </a:rPr>
              <a:t> </a:t>
            </a:r>
            <a:r>
              <a:rPr lang="en-US" b="0" i="0" dirty="0" smtClean="0">
                <a:solidFill>
                  <a:srgbClr val="3F3F3F"/>
                </a:solidFill>
                <a:effectLst/>
                <a:latin typeface="Roboto"/>
              </a:rPr>
              <a:t>from </a:t>
            </a:r>
            <a:r>
              <a:rPr lang="en-US" b="0" i="0" dirty="0" err="1" smtClean="0">
                <a:solidFill>
                  <a:srgbClr val="3F3F3F"/>
                </a:solidFill>
                <a:effectLst/>
                <a:latin typeface="Roboto"/>
              </a:rPr>
              <a:t>aná</a:t>
            </a:r>
            <a:r>
              <a:rPr lang="en-US" b="0" i="0" dirty="0" smtClean="0">
                <a:solidFill>
                  <a:srgbClr val="3F3F3F"/>
                </a:solidFill>
                <a:effectLst/>
                <a:latin typeface="Roboto"/>
              </a:rPr>
              <a:t> = </a:t>
            </a:r>
            <a:r>
              <a:rPr lang="en-US" b="1" i="0" dirty="0" smtClean="0">
                <a:solidFill>
                  <a:srgbClr val="3F3F3F"/>
                </a:solidFill>
                <a:effectLst/>
                <a:latin typeface="Roboto"/>
              </a:rPr>
              <a:t>again</a:t>
            </a:r>
            <a:r>
              <a:rPr lang="en-US" b="0" i="0" dirty="0" smtClean="0">
                <a:solidFill>
                  <a:srgbClr val="3F3F3F"/>
                </a:solidFill>
                <a:effectLst/>
                <a:latin typeface="Roboto"/>
              </a:rPr>
              <a:t> + </a:t>
            </a:r>
            <a:r>
              <a:rPr lang="en-US" b="0" i="0" dirty="0" err="1" smtClean="0">
                <a:solidFill>
                  <a:srgbClr val="3F3F3F"/>
                </a:solidFill>
                <a:effectLst/>
                <a:latin typeface="Roboto"/>
              </a:rPr>
              <a:t>kríno</a:t>
            </a:r>
            <a:r>
              <a:rPr lang="en-US" b="0" i="0" dirty="0" smtClean="0">
                <a:solidFill>
                  <a:srgbClr val="3F3F3F"/>
                </a:solidFill>
                <a:effectLst/>
                <a:latin typeface="Roboto"/>
              </a:rPr>
              <a:t> = </a:t>
            </a:r>
            <a:r>
              <a:rPr lang="en-US" b="1" i="0" dirty="0" smtClean="0">
                <a:solidFill>
                  <a:srgbClr val="3F3F3F"/>
                </a:solidFill>
                <a:effectLst/>
                <a:latin typeface="Roboto"/>
              </a:rPr>
              <a:t>sift, judge, distinguish, separate out so as to investigate</a:t>
            </a:r>
            <a:r>
              <a:rPr lang="en-US" b="0" i="0" dirty="0" smtClean="0">
                <a:solidFill>
                  <a:srgbClr val="3F3F3F"/>
                </a:solidFill>
                <a:effectLst/>
                <a:latin typeface="Roboto"/>
              </a:rPr>
              <a:t>) (</a:t>
            </a:r>
            <a:r>
              <a:rPr lang="en-US" b="0" i="0" u="none" strike="noStrike" dirty="0" smtClean="0">
                <a:solidFill>
                  <a:srgbClr val="0442FA"/>
                </a:solidFill>
                <a:effectLst/>
                <a:latin typeface="Roboto"/>
                <a:hlinkClick r:id="rId3" tooltip="Continous action, habitual, reflects one's lifestlye, etc"/>
              </a:rPr>
              <a:t>present tense</a:t>
            </a:r>
            <a:r>
              <a:rPr lang="en-US" b="0" i="0" dirty="0" smtClean="0">
                <a:solidFill>
                  <a:srgbClr val="3F3F3F"/>
                </a:solidFill>
                <a:effectLst/>
                <a:latin typeface="Roboto"/>
              </a:rPr>
              <a:t> = continually) means to sift up and down, to examine accurately or carefully (re-examine), to make careful and exact research as in legal </a:t>
            </a:r>
            <a:r>
              <a:rPr lang="en-US" b="0" i="0" dirty="0" err="1" smtClean="0">
                <a:solidFill>
                  <a:srgbClr val="3F3F3F"/>
                </a:solidFill>
                <a:effectLst/>
                <a:latin typeface="Roboto"/>
              </a:rPr>
              <a:t>processes.To</a:t>
            </a:r>
            <a:r>
              <a:rPr lang="en-US" b="0" i="0" dirty="0" smtClean="0">
                <a:solidFill>
                  <a:srgbClr val="3F3F3F"/>
                </a:solidFill>
                <a:effectLst/>
                <a:latin typeface="Roboto"/>
              </a:rPr>
              <a:t> interrogate. To cross-examine. To put through a course of questioning as when one is questioned and examined by a judge in a court of law. It was often used in secular Greek of the interrogation of a prisoner. It was also used of a judicial examination before the final verdict was rendered.</a:t>
            </a:r>
          </a:p>
          <a:p>
            <a:pPr algn="just"/>
            <a:endParaRPr lang="en-US" b="0" i="0" dirty="0" smtClean="0">
              <a:solidFill>
                <a:srgbClr val="3F3F3F"/>
              </a:solidFill>
              <a:effectLst/>
              <a:latin typeface="Roboto"/>
            </a:endParaRPr>
          </a:p>
        </p:txBody>
      </p:sp>
      <p:sp>
        <p:nvSpPr>
          <p:cNvPr id="4" name="Slide Number Placeholder 3"/>
          <p:cNvSpPr>
            <a:spLocks noGrp="1"/>
          </p:cNvSpPr>
          <p:nvPr>
            <p:ph type="sldNum" sz="quarter" idx="10"/>
          </p:nvPr>
        </p:nvSpPr>
        <p:spPr/>
        <p:txBody>
          <a:bodyPr/>
          <a:lstStyle/>
          <a:p>
            <a:fld id="{0009742F-94DD-4264-8831-AD6C436723A4}" type="slidenum">
              <a:rPr lang="en-US" smtClean="0"/>
              <a:t>5</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smtClean="0">
                <a:solidFill>
                  <a:srgbClr val="3F3F3F"/>
                </a:solidFill>
                <a:effectLst/>
                <a:latin typeface="Roboto"/>
              </a:rPr>
              <a:t>They</a:t>
            </a:r>
            <a:r>
              <a:rPr lang="en-US" b="0" i="0" baseline="0" dirty="0" smtClean="0">
                <a:solidFill>
                  <a:srgbClr val="3F3F3F"/>
                </a:solidFill>
                <a:effectLst/>
                <a:latin typeface="Roboto"/>
              </a:rPr>
              <a:t> combined receptivity with critical questioning. They wanted </a:t>
            </a:r>
            <a:r>
              <a:rPr lang="en-US" b="0" i="0" baseline="0" dirty="0" smtClean="0">
                <a:solidFill>
                  <a:srgbClr val="3F3F3F"/>
                </a:solidFill>
                <a:effectLst/>
                <a:latin typeface="Roboto"/>
              </a:rPr>
              <a:t>ONLY what </a:t>
            </a:r>
            <a:r>
              <a:rPr lang="en-US" b="0" i="0" baseline="0" dirty="0" smtClean="0">
                <a:solidFill>
                  <a:srgbClr val="3F3F3F"/>
                </a:solidFill>
                <a:effectLst/>
                <a:latin typeface="Roboto"/>
              </a:rPr>
              <a:t>GOD had </a:t>
            </a:r>
            <a:r>
              <a:rPr lang="en-US" b="0" i="0" baseline="0" dirty="0" smtClean="0">
                <a:solidFill>
                  <a:srgbClr val="3F3F3F"/>
                </a:solidFill>
                <a:effectLst/>
                <a:latin typeface="Roboto"/>
              </a:rPr>
              <a:t>said</a:t>
            </a:r>
            <a:r>
              <a:rPr lang="en-US" b="0" i="0" baseline="0" dirty="0" smtClean="0">
                <a:solidFill>
                  <a:srgbClr val="3F3F3F"/>
                </a:solidFill>
                <a:effectLst/>
                <a:latin typeface="Roboto"/>
              </a:rPr>
              <a:t>.</a:t>
            </a:r>
            <a:endParaRPr lang="en-US" b="0" i="0" dirty="0">
              <a:solidFill>
                <a:srgbClr val="3F3F3F"/>
              </a:solidFill>
              <a:effectLst/>
              <a:latin typeface="Roboto"/>
            </a:endParaRPr>
          </a:p>
        </p:txBody>
      </p:sp>
      <p:sp>
        <p:nvSpPr>
          <p:cNvPr id="4" name="Slide Number Placeholder 3"/>
          <p:cNvSpPr>
            <a:spLocks noGrp="1"/>
          </p:cNvSpPr>
          <p:nvPr>
            <p:ph type="sldNum" sz="quarter" idx="10"/>
          </p:nvPr>
        </p:nvSpPr>
        <p:spPr/>
        <p:txBody>
          <a:bodyPr/>
          <a:lstStyle/>
          <a:p>
            <a:fld id="{0009742F-94DD-4264-8831-AD6C436723A4}" type="slidenum">
              <a:rPr lang="en-US" smtClean="0"/>
              <a:t>6</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smtClean="0">
                <a:solidFill>
                  <a:srgbClr val="3F3F3F"/>
                </a:solidFill>
                <a:effectLst/>
                <a:latin typeface="Roboto"/>
              </a:rPr>
              <a:t>Why</a:t>
            </a:r>
            <a:r>
              <a:rPr lang="en-US" b="0" i="0" baseline="0" dirty="0" smtClean="0">
                <a:solidFill>
                  <a:srgbClr val="3F3F3F"/>
                </a:solidFill>
                <a:effectLst/>
                <a:latin typeface="Roboto"/>
              </a:rPr>
              <a:t> does it seem they are not more “noble-minded” folks. Why does it seem more folks find themselves in the condition described by Paul in </a:t>
            </a:r>
            <a:r>
              <a:rPr lang="en-US" b="1" i="0" baseline="0" dirty="0" smtClean="0">
                <a:solidFill>
                  <a:srgbClr val="3F3F3F"/>
                </a:solidFill>
                <a:effectLst/>
                <a:latin typeface="Roboto"/>
              </a:rPr>
              <a:t>Ephesians 4.14</a:t>
            </a:r>
            <a:r>
              <a:rPr lang="en-US" b="0" i="0" baseline="0" dirty="0" smtClean="0">
                <a:solidFill>
                  <a:srgbClr val="3F3F3F"/>
                </a:solidFill>
                <a:effectLst/>
                <a:latin typeface="Roboto"/>
              </a:rPr>
              <a:t> “…tossed here and there by waves and carried about by every wind of doctrine…?” Why are we?</a:t>
            </a:r>
          </a:p>
          <a:p>
            <a:pPr algn="just"/>
            <a:endParaRPr lang="en-US" b="1" i="0" baseline="0" dirty="0" smtClean="0">
              <a:solidFill>
                <a:srgbClr val="3F3F3F"/>
              </a:solidFill>
              <a:effectLst/>
              <a:latin typeface="Roboto"/>
            </a:endParaRPr>
          </a:p>
          <a:p>
            <a:pPr algn="just"/>
            <a:r>
              <a:rPr lang="en-US" b="1" i="0" baseline="0" dirty="0" smtClean="0">
                <a:solidFill>
                  <a:srgbClr val="3F3F3F"/>
                </a:solidFill>
                <a:effectLst/>
                <a:latin typeface="Roboto"/>
              </a:rPr>
              <a:t>Focus On The Wrong Things: </a:t>
            </a:r>
            <a:r>
              <a:rPr lang="en-US" b="0" i="0" baseline="0" dirty="0" smtClean="0">
                <a:solidFill>
                  <a:srgbClr val="3F3F3F"/>
                </a:solidFill>
                <a:effectLst/>
                <a:latin typeface="Roboto"/>
              </a:rPr>
              <a:t>At times we are tempted to focus more on who says it than what is said.  The apostle warns against this specifically.</a:t>
            </a:r>
          </a:p>
          <a:p>
            <a:pPr algn="just"/>
            <a:endParaRPr lang="en-US" b="0" i="0" baseline="0" dirty="0" smtClean="0">
              <a:solidFill>
                <a:srgbClr val="3F3F3F"/>
              </a:solidFill>
              <a:effectLst/>
              <a:latin typeface="Roboto"/>
            </a:endParaRPr>
          </a:p>
          <a:p>
            <a:pPr algn="just"/>
            <a:r>
              <a:rPr lang="en-US" b="1" i="0" baseline="0" dirty="0" smtClean="0">
                <a:solidFill>
                  <a:srgbClr val="3F3F3F"/>
                </a:solidFill>
                <a:effectLst/>
                <a:latin typeface="Roboto"/>
              </a:rPr>
              <a:t>Listen for the Wrong Things: </a:t>
            </a:r>
            <a:r>
              <a:rPr lang="en-US" b="0" i="0" baseline="0" dirty="0" smtClean="0">
                <a:solidFill>
                  <a:srgbClr val="3F3F3F"/>
                </a:solidFill>
                <a:effectLst/>
                <a:latin typeface="Roboto"/>
              </a:rPr>
              <a:t>I am not talking about eloquence or style with this point, but being discerning with what we hear.</a:t>
            </a:r>
          </a:p>
          <a:p>
            <a:pPr algn="just"/>
            <a:r>
              <a:rPr lang="en-US" b="0" i="0" baseline="0" dirty="0" smtClean="0">
                <a:solidFill>
                  <a:srgbClr val="3F3F3F"/>
                </a:solidFill>
                <a:effectLst/>
                <a:latin typeface="Roboto"/>
              </a:rPr>
              <a:t>	Ad Hominem: Using an insult as if it were an argument. (He’s mean…)</a:t>
            </a:r>
          </a:p>
          <a:p>
            <a:pPr algn="just"/>
            <a:r>
              <a:rPr lang="en-US" b="0" i="0" baseline="0" dirty="0" smtClean="0">
                <a:solidFill>
                  <a:srgbClr val="3F3F3F"/>
                </a:solidFill>
                <a:effectLst/>
                <a:latin typeface="Roboto"/>
              </a:rPr>
              <a:t>	Straw Man : Misrepresent an opponents argument as weak to make it easier to critique. (Religion has harmed a lot of people…)</a:t>
            </a:r>
          </a:p>
          <a:p>
            <a:pPr algn="just"/>
            <a:r>
              <a:rPr lang="en-US" b="0" i="0" baseline="0" dirty="0" smtClean="0">
                <a:solidFill>
                  <a:srgbClr val="3F3F3F"/>
                </a:solidFill>
                <a:effectLst/>
                <a:latin typeface="Roboto"/>
              </a:rPr>
              <a:t>	Pray for it (I Kings 3.9; Psalm 119. 66); Jesus (Isaiah 11.3-5); Nothing to Impair (Leviticus 10.10)</a:t>
            </a:r>
          </a:p>
          <a:p>
            <a:pPr algn="just"/>
            <a:r>
              <a:rPr lang="en-US" b="0" i="0" baseline="0" dirty="0" smtClean="0">
                <a:solidFill>
                  <a:srgbClr val="3F3F3F"/>
                </a:solidFill>
                <a:effectLst/>
                <a:latin typeface="Roboto"/>
              </a:rPr>
              <a:t>Presuppositions: an idea or assumption that a person has before considering additional information. (take-for-granted/we all have them). If we do not set them aside we set up a wall in our thinking. (GOD changes, no hell…)</a:t>
            </a:r>
            <a:endParaRPr lang="en-US" b="0" i="0" dirty="0">
              <a:solidFill>
                <a:srgbClr val="3F3F3F"/>
              </a:solidFill>
              <a:effectLst/>
              <a:latin typeface="Roboto"/>
            </a:endParaRPr>
          </a:p>
        </p:txBody>
      </p:sp>
      <p:sp>
        <p:nvSpPr>
          <p:cNvPr id="4" name="Slide Number Placeholder 3"/>
          <p:cNvSpPr>
            <a:spLocks noGrp="1"/>
          </p:cNvSpPr>
          <p:nvPr>
            <p:ph type="sldNum" sz="quarter" idx="10"/>
          </p:nvPr>
        </p:nvSpPr>
        <p:spPr/>
        <p:txBody>
          <a:bodyPr/>
          <a:lstStyle/>
          <a:p>
            <a:fld id="{0009742F-94DD-4264-8831-AD6C436723A4}" type="slidenum">
              <a:rPr lang="en-US" smtClean="0"/>
              <a:t>7</a:t>
            </a:fld>
            <a:endParaRPr lang="en-US"/>
          </a:p>
        </p:txBody>
      </p:sp>
    </p:spTree>
    <p:extLst>
      <p:ext uri="{BB962C8B-B14F-4D97-AF65-F5344CB8AC3E}">
        <p14:creationId xmlns:p14="http://schemas.microsoft.com/office/powerpoint/2010/main" val="377737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 Peter 2.1-3 is a single sentence, but the center of it is the idea of “craving.”</a:t>
            </a:r>
          </a:p>
          <a:p>
            <a:endParaRPr lang="en-US" b="0" baseline="0" dirty="0" smtClean="0"/>
          </a:p>
          <a:p>
            <a:r>
              <a:rPr lang="en-US" b="0" baseline="0" dirty="0" smtClean="0"/>
              <a:t>He uses a simile to compare us to newborn babes. Some have suggested all that an infant knows is “desire.”</a:t>
            </a:r>
          </a:p>
          <a:p>
            <a:endParaRPr lang="en-US" b="0" baseline="0" dirty="0" smtClean="0"/>
          </a:p>
          <a:p>
            <a:r>
              <a:rPr lang="en-US" b="0" baseline="0" dirty="0" smtClean="0"/>
              <a:t>What causes us to be born again also must continue to feed us. Accept no cheap substitutes.</a:t>
            </a:r>
          </a:p>
        </p:txBody>
      </p:sp>
      <p:sp>
        <p:nvSpPr>
          <p:cNvPr id="4" name="Slide Number Placeholder 3"/>
          <p:cNvSpPr>
            <a:spLocks noGrp="1"/>
          </p:cNvSpPr>
          <p:nvPr>
            <p:ph type="sldNum" sz="quarter" idx="10"/>
          </p:nvPr>
        </p:nvSpPr>
        <p:spPr/>
        <p:txBody>
          <a:bodyPr/>
          <a:lstStyle/>
          <a:p>
            <a:fld id="{0009742F-94DD-4264-8831-AD6C436723A4}" type="slidenum">
              <a:rPr lang="en-US" smtClean="0"/>
              <a:t>8</a:t>
            </a:fld>
            <a:endParaRPr lang="en-US"/>
          </a:p>
        </p:txBody>
      </p:sp>
    </p:spTree>
    <p:extLst>
      <p:ext uri="{BB962C8B-B14F-4D97-AF65-F5344CB8AC3E}">
        <p14:creationId xmlns:p14="http://schemas.microsoft.com/office/powerpoint/2010/main" val="377737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F317D-9947-4D9E-98AB-F984C2D29FD5}"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206344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F317D-9947-4D9E-98AB-F984C2D29FD5}"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338114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F317D-9947-4D9E-98AB-F984C2D29FD5}"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379515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F317D-9947-4D9E-98AB-F984C2D29FD5}"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204540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F317D-9947-4D9E-98AB-F984C2D29FD5}"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57904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F317D-9947-4D9E-98AB-F984C2D29FD5}"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143133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F317D-9947-4D9E-98AB-F984C2D29FD5}"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398371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F317D-9947-4D9E-98AB-F984C2D29FD5}"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339811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F317D-9947-4D9E-98AB-F984C2D29FD5}" type="datetimeFigureOut">
              <a:rPr lang="en-US" smtClean="0"/>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136878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F317D-9947-4D9E-98AB-F984C2D29FD5}"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268437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F317D-9947-4D9E-98AB-F984C2D29FD5}"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FB036-85F9-4280-9B26-2E7F8902A69C}" type="slidenum">
              <a:rPr lang="en-US" smtClean="0"/>
              <a:t>‹#›</a:t>
            </a:fld>
            <a:endParaRPr lang="en-US"/>
          </a:p>
        </p:txBody>
      </p:sp>
    </p:spTree>
    <p:extLst>
      <p:ext uri="{BB962C8B-B14F-4D97-AF65-F5344CB8AC3E}">
        <p14:creationId xmlns:p14="http://schemas.microsoft.com/office/powerpoint/2010/main" val="200789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AF317D-9947-4D9E-98AB-F984C2D29FD5}" type="datetimeFigureOut">
              <a:rPr lang="en-US" smtClean="0"/>
              <a:t>3/16/2019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44FB036-85F9-4280-9B26-2E7F8902A69C}" type="slidenum">
              <a:rPr lang="en-US" smtClean="0"/>
              <a:t>‹#›</a:t>
            </a:fld>
            <a:endParaRPr lang="en-US"/>
          </a:p>
        </p:txBody>
      </p:sp>
    </p:spTree>
    <p:extLst>
      <p:ext uri="{BB962C8B-B14F-4D97-AF65-F5344CB8AC3E}">
        <p14:creationId xmlns:p14="http://schemas.microsoft.com/office/powerpoint/2010/main" val="193776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
            <a:ext cx="5265519" cy="4479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324600" y="1330226"/>
            <a:ext cx="2438400" cy="2308324"/>
          </a:xfrm>
          <a:prstGeom prst="rect">
            <a:avLst/>
          </a:prstGeom>
          <a:noFill/>
        </p:spPr>
        <p:txBody>
          <a:bodyPr wrap="square" rtlCol="0">
            <a:spAutoFit/>
          </a:bodyPr>
          <a:lstStyle/>
          <a:p>
            <a:pPr algn="ctr"/>
            <a:r>
              <a:rPr lang="en-US" sz="4800" b="1" dirty="0" smtClean="0">
                <a:ln w="18415" cmpd="sng">
                  <a:solidFill>
                    <a:schemeClr val="bg1">
                      <a:lumMod val="95000"/>
                    </a:schemeClr>
                  </a:solidFill>
                  <a:prstDash val="solid"/>
                </a:ln>
                <a:solidFill>
                  <a:schemeClr val="bg1">
                    <a:lumMod val="95000"/>
                  </a:schemeClr>
                </a:solidFill>
                <a:latin typeface="Cambria Math" panose="02040503050406030204" pitchFamily="18" charset="0"/>
                <a:ea typeface="Cambria Math" panose="02040503050406030204" pitchFamily="18" charset="0"/>
              </a:rPr>
              <a:t>Paul’s </a:t>
            </a:r>
          </a:p>
          <a:p>
            <a:pPr algn="ctr"/>
            <a:r>
              <a:rPr lang="en-US" sz="4800" b="1" dirty="0" smtClean="0">
                <a:ln w="18415" cmpd="sng">
                  <a:solidFill>
                    <a:schemeClr val="bg1">
                      <a:lumMod val="95000"/>
                    </a:schemeClr>
                  </a:solidFill>
                  <a:prstDash val="solid"/>
                </a:ln>
                <a:solidFill>
                  <a:schemeClr val="bg1">
                    <a:lumMod val="95000"/>
                  </a:schemeClr>
                </a:solidFill>
                <a:latin typeface="Cambria Math" panose="02040503050406030204" pitchFamily="18" charset="0"/>
                <a:ea typeface="Cambria Math" panose="02040503050406030204" pitchFamily="18" charset="0"/>
              </a:rPr>
              <a:t>Second </a:t>
            </a:r>
          </a:p>
          <a:p>
            <a:pPr algn="ctr"/>
            <a:r>
              <a:rPr lang="en-US" sz="4800" b="1" dirty="0" smtClean="0">
                <a:ln w="18415" cmpd="sng">
                  <a:solidFill>
                    <a:schemeClr val="bg1">
                      <a:lumMod val="95000"/>
                    </a:schemeClr>
                  </a:solidFill>
                  <a:prstDash val="solid"/>
                </a:ln>
                <a:solidFill>
                  <a:schemeClr val="bg1">
                    <a:lumMod val="95000"/>
                  </a:schemeClr>
                </a:solidFill>
                <a:latin typeface="Cambria Math" panose="02040503050406030204" pitchFamily="18" charset="0"/>
                <a:ea typeface="Cambria Math" panose="02040503050406030204" pitchFamily="18" charset="0"/>
              </a:rPr>
              <a:t>Journey</a:t>
            </a:r>
            <a:endParaRPr lang="en-US" sz="4800" b="1" dirty="0">
              <a:ln w="18415" cmpd="sng">
                <a:solidFill>
                  <a:schemeClr val="bg1">
                    <a:lumMod val="95000"/>
                  </a:schemeClr>
                </a:solidFill>
                <a:prstDash val="solid"/>
              </a:ln>
              <a:solidFill>
                <a:schemeClr val="bg1">
                  <a:lumMod val="9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07018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1441668"/>
            <a:ext cx="7010400" cy="1815882"/>
          </a:xfrm>
          <a:prstGeom prst="rect">
            <a:avLst/>
          </a:prstGeom>
          <a:noFill/>
        </p:spPr>
        <p:txBody>
          <a:bodyPr wrap="square" rtlCol="0">
            <a:spAutoFit/>
          </a:bodyPr>
          <a:lstStyle/>
          <a:p>
            <a:pPr algn="ctr"/>
            <a:r>
              <a:rPr lang="en-US" sz="2800" i="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Acts 17.11 </a:t>
            </a:r>
            <a:r>
              <a:rPr lang="en-US" sz="2800" i="0" dirty="0" smtClean="0">
                <a:ln w="18415" cmpd="sng">
                  <a:solidFill>
                    <a:srgbClr val="FFFFFF"/>
                  </a:solidFill>
                  <a:prstDash val="solid"/>
                </a:ln>
                <a:solidFill>
                  <a:srgbClr val="FFFFFF"/>
                </a:solidFill>
                <a:latin typeface="Arial Narrow" panose="020B0606020202030204" pitchFamily="34" charset="0"/>
              </a:rPr>
              <a:t>“Now these were more noble-minded than those in Thessalonica, for they received the word with great eagerness, examining the Scriptures daily to </a:t>
            </a:r>
            <a:r>
              <a:rPr lang="en-US" sz="2800" i="1" dirty="0" smtClean="0">
                <a:ln w="18415" cmpd="sng">
                  <a:solidFill>
                    <a:srgbClr val="FFFFFF"/>
                  </a:solidFill>
                  <a:prstDash val="solid"/>
                </a:ln>
                <a:solidFill>
                  <a:srgbClr val="FFFFFF"/>
                </a:solidFill>
                <a:latin typeface="Arial Narrow" panose="020B0606020202030204" pitchFamily="34" charset="0"/>
              </a:rPr>
              <a:t>see</a:t>
            </a:r>
            <a:r>
              <a:rPr lang="en-US" sz="2800" i="0" dirty="0" smtClean="0">
                <a:ln w="18415" cmpd="sng">
                  <a:solidFill>
                    <a:srgbClr val="FFFFFF"/>
                  </a:solidFill>
                  <a:prstDash val="solid"/>
                </a:ln>
                <a:solidFill>
                  <a:srgbClr val="FFFFFF"/>
                </a:solidFill>
                <a:latin typeface="Arial Narrow" panose="020B0606020202030204" pitchFamily="34" charset="0"/>
              </a:rPr>
              <a:t> whether these things were so.”</a:t>
            </a:r>
            <a:endParaRPr lang="en-US" sz="2800" dirty="0">
              <a:ln w="18415" cmpd="sng">
                <a:solidFill>
                  <a:srgbClr val="FFFFFF"/>
                </a:solidFill>
                <a:prstDash val="solid"/>
              </a:ln>
              <a:solidFill>
                <a:srgbClr val="FFFFFF"/>
              </a:solidFill>
              <a:latin typeface="Arial Narrow" panose="020B0606020202030204" pitchFamily="34" charset="0"/>
            </a:endParaRPr>
          </a:p>
        </p:txBody>
      </p:sp>
    </p:spTree>
    <p:extLst>
      <p:ext uri="{BB962C8B-B14F-4D97-AF65-F5344CB8AC3E}">
        <p14:creationId xmlns:p14="http://schemas.microsoft.com/office/powerpoint/2010/main" val="3267661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1441668"/>
            <a:ext cx="7010400" cy="1815882"/>
          </a:xfrm>
          <a:prstGeom prst="rect">
            <a:avLst/>
          </a:prstGeom>
          <a:noFill/>
        </p:spPr>
        <p:txBody>
          <a:bodyPr wrap="square" rtlCol="0">
            <a:spAutoFit/>
          </a:bodyPr>
          <a:lstStyle/>
          <a:p>
            <a:pPr algn="ctr"/>
            <a:r>
              <a:rPr lang="en-US" sz="2800" i="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Acts 17.11 </a:t>
            </a:r>
            <a:r>
              <a:rPr lang="en-US" sz="2800" i="0" dirty="0" smtClean="0">
                <a:ln w="18415" cmpd="sng">
                  <a:solidFill>
                    <a:srgbClr val="FFFFFF"/>
                  </a:solidFill>
                  <a:prstDash val="solid"/>
                </a:ln>
                <a:solidFill>
                  <a:srgbClr val="FFFFFF"/>
                </a:solidFill>
                <a:latin typeface="Arial Narrow" panose="020B0606020202030204" pitchFamily="34" charset="0"/>
              </a:rPr>
              <a:t>“Now these were more </a:t>
            </a:r>
            <a:r>
              <a:rPr lang="en-US" sz="2800" i="0" dirty="0" smtClean="0">
                <a:ln w="18415" cmpd="sng">
                  <a:solidFill>
                    <a:srgbClr val="FFC000"/>
                  </a:solidFill>
                  <a:prstDash val="solid"/>
                </a:ln>
                <a:solidFill>
                  <a:srgbClr val="FFC000"/>
                </a:solidFill>
                <a:latin typeface="Arial Narrow" panose="020B0606020202030204" pitchFamily="34" charset="0"/>
              </a:rPr>
              <a:t>noble-minded</a:t>
            </a:r>
            <a:r>
              <a:rPr lang="en-US" sz="2800" i="0" dirty="0" smtClean="0">
                <a:ln w="18415" cmpd="sng">
                  <a:solidFill>
                    <a:srgbClr val="FFFFFF"/>
                  </a:solidFill>
                  <a:prstDash val="solid"/>
                </a:ln>
                <a:solidFill>
                  <a:srgbClr val="FFFFFF"/>
                </a:solidFill>
                <a:latin typeface="Arial Narrow" panose="020B0606020202030204" pitchFamily="34" charset="0"/>
              </a:rPr>
              <a:t> than those in Thessalonica, for they received the word with great eagerness, examining the Scriptures daily to </a:t>
            </a:r>
            <a:r>
              <a:rPr lang="en-US" sz="2800" i="1" dirty="0" smtClean="0">
                <a:ln w="18415" cmpd="sng">
                  <a:solidFill>
                    <a:srgbClr val="FFFFFF"/>
                  </a:solidFill>
                  <a:prstDash val="solid"/>
                </a:ln>
                <a:solidFill>
                  <a:srgbClr val="FFFFFF"/>
                </a:solidFill>
                <a:latin typeface="Arial Narrow" panose="020B0606020202030204" pitchFamily="34" charset="0"/>
              </a:rPr>
              <a:t>see</a:t>
            </a:r>
            <a:r>
              <a:rPr lang="en-US" sz="2800" i="0" dirty="0" smtClean="0">
                <a:ln w="18415" cmpd="sng">
                  <a:solidFill>
                    <a:srgbClr val="FFFFFF"/>
                  </a:solidFill>
                  <a:prstDash val="solid"/>
                </a:ln>
                <a:solidFill>
                  <a:srgbClr val="FFFFFF"/>
                </a:solidFill>
                <a:latin typeface="Arial Narrow" panose="020B0606020202030204" pitchFamily="34" charset="0"/>
              </a:rPr>
              <a:t> whether these things were so.”</a:t>
            </a:r>
            <a:endParaRPr lang="en-US" sz="2800" dirty="0">
              <a:ln w="18415" cmpd="sng">
                <a:solidFill>
                  <a:srgbClr val="FFFFFF"/>
                </a:solidFill>
                <a:prstDash val="solid"/>
              </a:ln>
              <a:solidFill>
                <a:srgbClr val="FFFFFF"/>
              </a:solidFill>
              <a:latin typeface="Arial Narrow" panose="020B0606020202030204" pitchFamily="34" charset="0"/>
            </a:endParaRPr>
          </a:p>
        </p:txBody>
      </p:sp>
      <p:cxnSp>
        <p:nvCxnSpPr>
          <p:cNvPr id="4" name="Straight Connector 3"/>
          <p:cNvCxnSpPr/>
          <p:nvPr/>
        </p:nvCxnSpPr>
        <p:spPr>
          <a:xfrm>
            <a:off x="6781800" y="1885950"/>
            <a:ext cx="228600" cy="20574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67400" y="4019550"/>
            <a:ext cx="2286000" cy="523220"/>
          </a:xfrm>
          <a:prstGeom prst="rect">
            <a:avLst/>
          </a:prstGeom>
          <a:noFill/>
        </p:spPr>
        <p:txBody>
          <a:bodyPr wrap="square" rtlCol="0">
            <a:spAutoFit/>
          </a:bodyPr>
          <a:lstStyle/>
          <a:p>
            <a:pPr algn="ctr"/>
            <a:r>
              <a:rPr lang="en-US" sz="2800" i="1" dirty="0" smtClean="0">
                <a:ln w="18415" cmpd="sng">
                  <a:solidFill>
                    <a:srgbClr val="FFC000"/>
                  </a:solidFill>
                  <a:prstDash val="solid"/>
                </a:ln>
                <a:solidFill>
                  <a:srgbClr val="FFC000"/>
                </a:solidFill>
                <a:latin typeface="Arial Narrow" panose="020B0606020202030204" pitchFamily="34" charset="0"/>
              </a:rPr>
              <a:t>EUGENES</a:t>
            </a:r>
            <a:endParaRPr lang="en-US" sz="2800" i="1" dirty="0">
              <a:ln w="18415" cmpd="sng">
                <a:solidFill>
                  <a:srgbClr val="FFC000"/>
                </a:solidFill>
                <a:prstDash val="solid"/>
              </a:ln>
              <a:solidFill>
                <a:srgbClr val="FFC000"/>
              </a:solidFill>
              <a:latin typeface="Arial Narrow" panose="020B0606020202030204" pitchFamily="34" charset="0"/>
            </a:endParaRPr>
          </a:p>
        </p:txBody>
      </p:sp>
    </p:spTree>
    <p:extLst>
      <p:ext uri="{BB962C8B-B14F-4D97-AF65-F5344CB8AC3E}">
        <p14:creationId xmlns:p14="http://schemas.microsoft.com/office/powerpoint/2010/main" val="27679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1441668"/>
            <a:ext cx="7010400" cy="1815882"/>
          </a:xfrm>
          <a:prstGeom prst="rect">
            <a:avLst/>
          </a:prstGeom>
          <a:noFill/>
        </p:spPr>
        <p:txBody>
          <a:bodyPr wrap="square" rtlCol="0">
            <a:spAutoFit/>
          </a:bodyPr>
          <a:lstStyle/>
          <a:p>
            <a:pPr algn="ctr"/>
            <a:r>
              <a:rPr lang="en-US" sz="2800" i="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Acts 17.11 </a:t>
            </a:r>
            <a:r>
              <a:rPr lang="en-US" sz="2800" i="0" dirty="0" smtClean="0">
                <a:ln w="18415" cmpd="sng">
                  <a:solidFill>
                    <a:srgbClr val="FFFFFF"/>
                  </a:solidFill>
                  <a:prstDash val="solid"/>
                </a:ln>
                <a:solidFill>
                  <a:srgbClr val="FFFFFF"/>
                </a:solidFill>
                <a:latin typeface="Arial Narrow" panose="020B0606020202030204" pitchFamily="34" charset="0"/>
              </a:rPr>
              <a:t>“Now these were more </a:t>
            </a:r>
            <a:r>
              <a:rPr lang="en-US" sz="2800" i="0" dirty="0" smtClean="0">
                <a:ln w="18415" cmpd="sng">
                  <a:solidFill>
                    <a:schemeClr val="bg1"/>
                  </a:solidFill>
                  <a:prstDash val="solid"/>
                </a:ln>
                <a:solidFill>
                  <a:schemeClr val="bg1"/>
                </a:solidFill>
                <a:latin typeface="Arial Narrow" panose="020B0606020202030204" pitchFamily="34" charset="0"/>
              </a:rPr>
              <a:t>noble-minded</a:t>
            </a:r>
            <a:r>
              <a:rPr lang="en-US" sz="2800" i="0" dirty="0" smtClean="0">
                <a:ln w="18415" cmpd="sng">
                  <a:solidFill>
                    <a:srgbClr val="FFFFFF"/>
                  </a:solidFill>
                  <a:prstDash val="solid"/>
                </a:ln>
                <a:solidFill>
                  <a:srgbClr val="FFFFFF"/>
                </a:solidFill>
                <a:latin typeface="Arial Narrow" panose="020B0606020202030204" pitchFamily="34" charset="0"/>
              </a:rPr>
              <a:t> than those in Thessalonica, for they </a:t>
            </a:r>
            <a:r>
              <a:rPr lang="en-US" sz="2800" i="0" dirty="0" smtClean="0">
                <a:ln w="18415" cmpd="sng">
                  <a:solidFill>
                    <a:srgbClr val="FFC000"/>
                  </a:solidFill>
                  <a:prstDash val="solid"/>
                </a:ln>
                <a:solidFill>
                  <a:srgbClr val="FFC000"/>
                </a:solidFill>
                <a:latin typeface="Arial Narrow" panose="020B0606020202030204" pitchFamily="34" charset="0"/>
              </a:rPr>
              <a:t>received</a:t>
            </a:r>
            <a:r>
              <a:rPr lang="en-US" sz="2800" i="0" dirty="0" smtClean="0">
                <a:ln w="18415" cmpd="sng">
                  <a:solidFill>
                    <a:srgbClr val="FFFFFF"/>
                  </a:solidFill>
                  <a:prstDash val="solid"/>
                </a:ln>
                <a:solidFill>
                  <a:srgbClr val="FFFFFF"/>
                </a:solidFill>
                <a:latin typeface="Arial Narrow" panose="020B0606020202030204" pitchFamily="34" charset="0"/>
              </a:rPr>
              <a:t> the word with great eagerness, examining the Scriptures daily to </a:t>
            </a:r>
            <a:r>
              <a:rPr lang="en-US" sz="2800" i="1" dirty="0" smtClean="0">
                <a:ln w="18415" cmpd="sng">
                  <a:solidFill>
                    <a:srgbClr val="FFFFFF"/>
                  </a:solidFill>
                  <a:prstDash val="solid"/>
                </a:ln>
                <a:solidFill>
                  <a:srgbClr val="FFFFFF"/>
                </a:solidFill>
                <a:latin typeface="Arial Narrow" panose="020B0606020202030204" pitchFamily="34" charset="0"/>
              </a:rPr>
              <a:t>see</a:t>
            </a:r>
            <a:r>
              <a:rPr lang="en-US" sz="2800" i="0" dirty="0" smtClean="0">
                <a:ln w="18415" cmpd="sng">
                  <a:solidFill>
                    <a:srgbClr val="FFFFFF"/>
                  </a:solidFill>
                  <a:prstDash val="solid"/>
                </a:ln>
                <a:solidFill>
                  <a:srgbClr val="FFFFFF"/>
                </a:solidFill>
                <a:latin typeface="Arial Narrow" panose="020B0606020202030204" pitchFamily="34" charset="0"/>
              </a:rPr>
              <a:t> whether these things were so.”</a:t>
            </a:r>
            <a:endParaRPr lang="en-US" sz="2800" dirty="0">
              <a:ln w="18415" cmpd="sng">
                <a:solidFill>
                  <a:srgbClr val="FFFFFF"/>
                </a:solidFill>
                <a:prstDash val="solid"/>
              </a:ln>
              <a:solidFill>
                <a:srgbClr val="FFFFFF"/>
              </a:solidFill>
              <a:latin typeface="Arial Narrow" panose="020B0606020202030204" pitchFamily="34" charset="0"/>
            </a:endParaRPr>
          </a:p>
        </p:txBody>
      </p:sp>
      <p:cxnSp>
        <p:nvCxnSpPr>
          <p:cNvPr id="4" name="Straight Connector 3"/>
          <p:cNvCxnSpPr/>
          <p:nvPr/>
        </p:nvCxnSpPr>
        <p:spPr>
          <a:xfrm>
            <a:off x="6781800" y="2349609"/>
            <a:ext cx="228600" cy="159374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67400" y="4019550"/>
            <a:ext cx="2286000" cy="523220"/>
          </a:xfrm>
          <a:prstGeom prst="rect">
            <a:avLst/>
          </a:prstGeom>
          <a:noFill/>
        </p:spPr>
        <p:txBody>
          <a:bodyPr wrap="square" rtlCol="0">
            <a:spAutoFit/>
          </a:bodyPr>
          <a:lstStyle/>
          <a:p>
            <a:pPr algn="ctr"/>
            <a:r>
              <a:rPr lang="en-US" sz="2800" i="1" dirty="0" smtClean="0">
                <a:ln w="18415" cmpd="sng">
                  <a:solidFill>
                    <a:srgbClr val="FFC000"/>
                  </a:solidFill>
                  <a:prstDash val="solid"/>
                </a:ln>
                <a:solidFill>
                  <a:srgbClr val="FFC000"/>
                </a:solidFill>
                <a:latin typeface="Arial Narrow" panose="020B0606020202030204" pitchFamily="34" charset="0"/>
              </a:rPr>
              <a:t>DECHOMAI</a:t>
            </a:r>
            <a:endParaRPr lang="en-US" sz="2800" i="1" dirty="0">
              <a:ln w="18415" cmpd="sng">
                <a:solidFill>
                  <a:srgbClr val="FFC000"/>
                </a:solidFill>
                <a:prstDash val="solid"/>
              </a:ln>
              <a:solidFill>
                <a:srgbClr val="FFC000"/>
              </a:solidFill>
              <a:latin typeface="Arial Narrow" panose="020B0606020202030204" pitchFamily="34" charset="0"/>
            </a:endParaRPr>
          </a:p>
        </p:txBody>
      </p:sp>
    </p:spTree>
    <p:extLst>
      <p:ext uri="{BB962C8B-B14F-4D97-AF65-F5344CB8AC3E}">
        <p14:creationId xmlns:p14="http://schemas.microsoft.com/office/powerpoint/2010/main" val="807574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1441668"/>
            <a:ext cx="7010400" cy="1815882"/>
          </a:xfrm>
          <a:prstGeom prst="rect">
            <a:avLst/>
          </a:prstGeom>
          <a:noFill/>
        </p:spPr>
        <p:txBody>
          <a:bodyPr wrap="square" rtlCol="0">
            <a:spAutoFit/>
          </a:bodyPr>
          <a:lstStyle/>
          <a:p>
            <a:pPr algn="ctr"/>
            <a:r>
              <a:rPr lang="en-US" sz="2800" i="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Acts 17.11 </a:t>
            </a:r>
            <a:r>
              <a:rPr lang="en-US" sz="2800" i="0" dirty="0" smtClean="0">
                <a:ln w="18415" cmpd="sng">
                  <a:solidFill>
                    <a:srgbClr val="FFFFFF"/>
                  </a:solidFill>
                  <a:prstDash val="solid"/>
                </a:ln>
                <a:solidFill>
                  <a:srgbClr val="FFFFFF"/>
                </a:solidFill>
                <a:latin typeface="Arial Narrow" panose="020B0606020202030204" pitchFamily="34" charset="0"/>
              </a:rPr>
              <a:t>“Now these were more </a:t>
            </a:r>
            <a:r>
              <a:rPr lang="en-US" sz="2800" i="0" dirty="0" smtClean="0">
                <a:ln w="18415" cmpd="sng">
                  <a:solidFill>
                    <a:schemeClr val="bg1"/>
                  </a:solidFill>
                  <a:prstDash val="solid"/>
                </a:ln>
                <a:solidFill>
                  <a:schemeClr val="bg1"/>
                </a:solidFill>
                <a:latin typeface="Arial Narrow" panose="020B0606020202030204" pitchFamily="34" charset="0"/>
              </a:rPr>
              <a:t>noble-minded</a:t>
            </a:r>
            <a:r>
              <a:rPr lang="en-US" sz="2800" i="0" dirty="0" smtClean="0">
                <a:ln w="18415" cmpd="sng">
                  <a:solidFill>
                    <a:srgbClr val="FFFFFF"/>
                  </a:solidFill>
                  <a:prstDash val="solid"/>
                </a:ln>
                <a:solidFill>
                  <a:srgbClr val="FFFFFF"/>
                </a:solidFill>
                <a:latin typeface="Arial Narrow" panose="020B0606020202030204" pitchFamily="34" charset="0"/>
              </a:rPr>
              <a:t> than those in Thessalonica, for they </a:t>
            </a:r>
            <a:r>
              <a:rPr lang="en-US" sz="2800" i="0" dirty="0" smtClean="0">
                <a:ln w="18415" cmpd="sng">
                  <a:solidFill>
                    <a:schemeClr val="bg1"/>
                  </a:solidFill>
                  <a:prstDash val="solid"/>
                </a:ln>
                <a:solidFill>
                  <a:schemeClr val="bg1"/>
                </a:solidFill>
                <a:latin typeface="Arial Narrow" panose="020B0606020202030204" pitchFamily="34" charset="0"/>
              </a:rPr>
              <a:t>received</a:t>
            </a:r>
            <a:r>
              <a:rPr lang="en-US" sz="2800" i="0" dirty="0" smtClean="0">
                <a:ln w="18415" cmpd="sng">
                  <a:solidFill>
                    <a:srgbClr val="FFFFFF"/>
                  </a:solidFill>
                  <a:prstDash val="solid"/>
                </a:ln>
                <a:solidFill>
                  <a:srgbClr val="FFFFFF"/>
                </a:solidFill>
                <a:latin typeface="Arial Narrow" panose="020B0606020202030204" pitchFamily="34" charset="0"/>
              </a:rPr>
              <a:t> the word with great eagerness, </a:t>
            </a:r>
            <a:r>
              <a:rPr lang="en-US" sz="2800" i="0" dirty="0" smtClean="0">
                <a:ln w="18415" cmpd="sng">
                  <a:solidFill>
                    <a:srgbClr val="FFC000"/>
                  </a:solidFill>
                  <a:prstDash val="solid"/>
                </a:ln>
                <a:solidFill>
                  <a:srgbClr val="FFC000"/>
                </a:solidFill>
                <a:latin typeface="Arial Narrow" panose="020B0606020202030204" pitchFamily="34" charset="0"/>
              </a:rPr>
              <a:t>examining </a:t>
            </a:r>
            <a:r>
              <a:rPr lang="en-US" sz="2800" i="0" dirty="0" smtClean="0">
                <a:ln w="18415" cmpd="sng">
                  <a:solidFill>
                    <a:srgbClr val="FFFFFF"/>
                  </a:solidFill>
                  <a:prstDash val="solid"/>
                </a:ln>
                <a:solidFill>
                  <a:srgbClr val="FFFFFF"/>
                </a:solidFill>
                <a:latin typeface="Arial Narrow" panose="020B0606020202030204" pitchFamily="34" charset="0"/>
              </a:rPr>
              <a:t>the Scriptures daily to </a:t>
            </a:r>
            <a:r>
              <a:rPr lang="en-US" sz="2800" i="1" dirty="0" smtClean="0">
                <a:ln w="18415" cmpd="sng">
                  <a:solidFill>
                    <a:srgbClr val="FFFFFF"/>
                  </a:solidFill>
                  <a:prstDash val="solid"/>
                </a:ln>
                <a:solidFill>
                  <a:srgbClr val="FFFFFF"/>
                </a:solidFill>
                <a:latin typeface="Arial Narrow" panose="020B0606020202030204" pitchFamily="34" charset="0"/>
              </a:rPr>
              <a:t>see</a:t>
            </a:r>
            <a:r>
              <a:rPr lang="en-US" sz="2800" i="0" dirty="0" smtClean="0">
                <a:ln w="18415" cmpd="sng">
                  <a:solidFill>
                    <a:srgbClr val="FFFFFF"/>
                  </a:solidFill>
                  <a:prstDash val="solid"/>
                </a:ln>
                <a:solidFill>
                  <a:srgbClr val="FFFFFF"/>
                </a:solidFill>
                <a:latin typeface="Arial Narrow" panose="020B0606020202030204" pitchFamily="34" charset="0"/>
              </a:rPr>
              <a:t> whether these things were so.”</a:t>
            </a:r>
            <a:endParaRPr lang="en-US" sz="2800" dirty="0">
              <a:ln w="18415" cmpd="sng">
                <a:solidFill>
                  <a:srgbClr val="FFFFFF"/>
                </a:solidFill>
                <a:prstDash val="solid"/>
              </a:ln>
              <a:solidFill>
                <a:srgbClr val="FFFFFF"/>
              </a:solidFill>
              <a:latin typeface="Arial Narrow" panose="020B0606020202030204" pitchFamily="34" charset="0"/>
            </a:endParaRPr>
          </a:p>
        </p:txBody>
      </p:sp>
      <p:cxnSp>
        <p:nvCxnSpPr>
          <p:cNvPr id="4" name="Straight Connector 3"/>
          <p:cNvCxnSpPr/>
          <p:nvPr/>
        </p:nvCxnSpPr>
        <p:spPr>
          <a:xfrm>
            <a:off x="5562600" y="2800350"/>
            <a:ext cx="1447800" cy="1143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67400" y="4019550"/>
            <a:ext cx="2286000" cy="523220"/>
          </a:xfrm>
          <a:prstGeom prst="rect">
            <a:avLst/>
          </a:prstGeom>
          <a:noFill/>
        </p:spPr>
        <p:txBody>
          <a:bodyPr wrap="square" rtlCol="0">
            <a:spAutoFit/>
          </a:bodyPr>
          <a:lstStyle/>
          <a:p>
            <a:pPr algn="ctr"/>
            <a:r>
              <a:rPr lang="en-US" sz="2800" i="1" dirty="0" smtClean="0">
                <a:ln w="18415" cmpd="sng">
                  <a:solidFill>
                    <a:srgbClr val="FFC000"/>
                  </a:solidFill>
                  <a:prstDash val="solid"/>
                </a:ln>
                <a:solidFill>
                  <a:srgbClr val="FFC000"/>
                </a:solidFill>
                <a:latin typeface="Arial Narrow" panose="020B0606020202030204" pitchFamily="34" charset="0"/>
              </a:rPr>
              <a:t>ANAKRINO</a:t>
            </a:r>
            <a:endParaRPr lang="en-US" sz="2800" i="1" dirty="0">
              <a:ln w="18415" cmpd="sng">
                <a:solidFill>
                  <a:srgbClr val="FFC000"/>
                </a:solidFill>
                <a:prstDash val="solid"/>
              </a:ln>
              <a:solidFill>
                <a:srgbClr val="FFC000"/>
              </a:solidFill>
              <a:latin typeface="Arial Narrow" panose="020B0606020202030204" pitchFamily="34" charset="0"/>
            </a:endParaRPr>
          </a:p>
        </p:txBody>
      </p:sp>
    </p:spTree>
    <p:extLst>
      <p:ext uri="{BB962C8B-B14F-4D97-AF65-F5344CB8AC3E}">
        <p14:creationId xmlns:p14="http://schemas.microsoft.com/office/powerpoint/2010/main" val="429304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1441668"/>
            <a:ext cx="7010400" cy="1815882"/>
          </a:xfrm>
          <a:prstGeom prst="rect">
            <a:avLst/>
          </a:prstGeom>
          <a:noFill/>
        </p:spPr>
        <p:txBody>
          <a:bodyPr wrap="square" rtlCol="0">
            <a:spAutoFit/>
          </a:bodyPr>
          <a:lstStyle/>
          <a:p>
            <a:pPr algn="ctr"/>
            <a:r>
              <a:rPr lang="en-US" sz="2800" i="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Acts 17.11 </a:t>
            </a:r>
            <a:r>
              <a:rPr lang="en-US" sz="2800" i="0" dirty="0" smtClean="0">
                <a:ln w="18415" cmpd="sng">
                  <a:solidFill>
                    <a:srgbClr val="FFFFFF"/>
                  </a:solidFill>
                  <a:prstDash val="solid"/>
                </a:ln>
                <a:solidFill>
                  <a:srgbClr val="FFFFFF"/>
                </a:solidFill>
                <a:latin typeface="Arial Narrow" panose="020B0606020202030204" pitchFamily="34" charset="0"/>
              </a:rPr>
              <a:t>“Now these were more </a:t>
            </a:r>
            <a:r>
              <a:rPr lang="en-US" sz="2800" i="0" dirty="0" smtClean="0">
                <a:ln w="18415" cmpd="sng">
                  <a:solidFill>
                    <a:schemeClr val="bg1"/>
                  </a:solidFill>
                  <a:prstDash val="solid"/>
                </a:ln>
                <a:solidFill>
                  <a:schemeClr val="bg1"/>
                </a:solidFill>
                <a:latin typeface="Arial Narrow" panose="020B0606020202030204" pitchFamily="34" charset="0"/>
              </a:rPr>
              <a:t>noble-minded</a:t>
            </a:r>
            <a:r>
              <a:rPr lang="en-US" sz="2800" i="0" dirty="0" smtClean="0">
                <a:ln w="18415" cmpd="sng">
                  <a:solidFill>
                    <a:srgbClr val="FFFFFF"/>
                  </a:solidFill>
                  <a:prstDash val="solid"/>
                </a:ln>
                <a:solidFill>
                  <a:srgbClr val="FFFFFF"/>
                </a:solidFill>
                <a:latin typeface="Arial Narrow" panose="020B0606020202030204" pitchFamily="34" charset="0"/>
              </a:rPr>
              <a:t> than those in Thessalonica, for they </a:t>
            </a:r>
            <a:r>
              <a:rPr lang="en-US" sz="2800" i="0" dirty="0" smtClean="0">
                <a:ln w="18415" cmpd="sng">
                  <a:solidFill>
                    <a:schemeClr val="bg1"/>
                  </a:solidFill>
                  <a:prstDash val="solid"/>
                </a:ln>
                <a:solidFill>
                  <a:schemeClr val="bg1"/>
                </a:solidFill>
                <a:latin typeface="Arial Narrow" panose="020B0606020202030204" pitchFamily="34" charset="0"/>
              </a:rPr>
              <a:t>received</a:t>
            </a:r>
            <a:r>
              <a:rPr lang="en-US" sz="2800" i="0" dirty="0" smtClean="0">
                <a:ln w="18415" cmpd="sng">
                  <a:solidFill>
                    <a:srgbClr val="FFFFFF"/>
                  </a:solidFill>
                  <a:prstDash val="solid"/>
                </a:ln>
                <a:solidFill>
                  <a:srgbClr val="FFFFFF"/>
                </a:solidFill>
                <a:latin typeface="Arial Narrow" panose="020B0606020202030204" pitchFamily="34" charset="0"/>
              </a:rPr>
              <a:t> the word with great eagerness,</a:t>
            </a:r>
            <a:r>
              <a:rPr lang="en-US" sz="2800" i="0" dirty="0" smtClean="0">
                <a:ln w="18415" cmpd="sng">
                  <a:solidFill>
                    <a:schemeClr val="bg1">
                      <a:lumMod val="95000"/>
                    </a:schemeClr>
                  </a:solidFill>
                  <a:prstDash val="solid"/>
                </a:ln>
                <a:solidFill>
                  <a:schemeClr val="bg1"/>
                </a:solidFill>
                <a:latin typeface="Arial Narrow" panose="020B0606020202030204" pitchFamily="34" charset="0"/>
              </a:rPr>
              <a:t> examining </a:t>
            </a:r>
            <a:r>
              <a:rPr lang="en-US" sz="2800" i="0" dirty="0" smtClean="0">
                <a:ln w="18415" cmpd="sng">
                  <a:solidFill>
                    <a:srgbClr val="FFFFFF"/>
                  </a:solidFill>
                  <a:prstDash val="solid"/>
                </a:ln>
                <a:solidFill>
                  <a:srgbClr val="FFFFFF"/>
                </a:solidFill>
                <a:latin typeface="Arial Narrow" panose="020B0606020202030204" pitchFamily="34" charset="0"/>
              </a:rPr>
              <a:t>the Scriptures daily to </a:t>
            </a:r>
            <a:r>
              <a:rPr lang="en-US" sz="2800" i="1" dirty="0" smtClean="0">
                <a:ln w="18415" cmpd="sng">
                  <a:solidFill>
                    <a:srgbClr val="FFFFFF"/>
                  </a:solidFill>
                  <a:prstDash val="solid"/>
                </a:ln>
                <a:solidFill>
                  <a:srgbClr val="FFFFFF"/>
                </a:solidFill>
                <a:latin typeface="Arial Narrow" panose="020B0606020202030204" pitchFamily="34" charset="0"/>
              </a:rPr>
              <a:t>see</a:t>
            </a:r>
            <a:r>
              <a:rPr lang="en-US" sz="2800" i="0" dirty="0" smtClean="0">
                <a:ln w="18415" cmpd="sng">
                  <a:solidFill>
                    <a:srgbClr val="FFFFFF"/>
                  </a:solidFill>
                  <a:prstDash val="solid"/>
                </a:ln>
                <a:solidFill>
                  <a:srgbClr val="FFFFFF"/>
                </a:solidFill>
                <a:latin typeface="Arial Narrow" panose="020B0606020202030204" pitchFamily="34" charset="0"/>
              </a:rPr>
              <a:t> </a:t>
            </a:r>
            <a:r>
              <a:rPr lang="en-US" sz="2800" i="0" dirty="0" smtClean="0">
                <a:ln w="18415" cmpd="sng">
                  <a:solidFill>
                    <a:srgbClr val="FFC000"/>
                  </a:solidFill>
                  <a:prstDash val="solid"/>
                </a:ln>
                <a:solidFill>
                  <a:srgbClr val="FFC000"/>
                </a:solidFill>
                <a:latin typeface="Arial Narrow" panose="020B0606020202030204" pitchFamily="34" charset="0"/>
              </a:rPr>
              <a:t>whether these things were so</a:t>
            </a:r>
            <a:r>
              <a:rPr lang="en-US" sz="2800" i="0" dirty="0" smtClean="0">
                <a:ln w="18415" cmpd="sng">
                  <a:solidFill>
                    <a:srgbClr val="FFFFFF"/>
                  </a:solidFill>
                  <a:prstDash val="solid"/>
                </a:ln>
                <a:solidFill>
                  <a:srgbClr val="FFFFFF"/>
                </a:solidFill>
                <a:latin typeface="Arial Narrow" panose="020B0606020202030204" pitchFamily="34" charset="0"/>
              </a:rPr>
              <a:t>.”</a:t>
            </a:r>
            <a:endParaRPr lang="en-US" sz="2800" dirty="0">
              <a:ln w="18415" cmpd="sng">
                <a:solidFill>
                  <a:srgbClr val="FFFFFF"/>
                </a:solidFill>
                <a:prstDash val="solid"/>
              </a:ln>
              <a:solidFill>
                <a:srgbClr val="FFFFFF"/>
              </a:solidFill>
              <a:latin typeface="Arial Narrow" panose="020B0606020202030204" pitchFamily="34" charset="0"/>
            </a:endParaRPr>
          </a:p>
        </p:txBody>
      </p:sp>
      <p:cxnSp>
        <p:nvCxnSpPr>
          <p:cNvPr id="4" name="Straight Connector 3"/>
          <p:cNvCxnSpPr/>
          <p:nvPr/>
        </p:nvCxnSpPr>
        <p:spPr>
          <a:xfrm>
            <a:off x="5410200" y="3257550"/>
            <a:ext cx="1600200" cy="6858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29200" y="4019550"/>
            <a:ext cx="3886200" cy="523220"/>
          </a:xfrm>
          <a:prstGeom prst="rect">
            <a:avLst/>
          </a:prstGeom>
          <a:noFill/>
        </p:spPr>
        <p:txBody>
          <a:bodyPr wrap="square" rtlCol="0">
            <a:spAutoFit/>
          </a:bodyPr>
          <a:lstStyle/>
          <a:p>
            <a:pPr algn="ctr"/>
            <a:r>
              <a:rPr lang="en-US" sz="2800" i="1" dirty="0" smtClean="0">
                <a:ln w="18415" cmpd="sng">
                  <a:solidFill>
                    <a:srgbClr val="FFC000"/>
                  </a:solidFill>
                  <a:prstDash val="solid"/>
                </a:ln>
                <a:solidFill>
                  <a:srgbClr val="FFC000"/>
                </a:solidFill>
                <a:latin typeface="Arial Narrow" panose="020B0606020202030204" pitchFamily="34" charset="0"/>
              </a:rPr>
              <a:t>“if these things had it thus”</a:t>
            </a:r>
            <a:endParaRPr lang="en-US" sz="2800" i="1" dirty="0">
              <a:ln w="18415" cmpd="sng">
                <a:solidFill>
                  <a:srgbClr val="FFC000"/>
                </a:solidFill>
                <a:prstDash val="solid"/>
              </a:ln>
              <a:solidFill>
                <a:srgbClr val="FFC000"/>
              </a:solidFill>
              <a:latin typeface="Arial Narrow" panose="020B0606020202030204" pitchFamily="34" charset="0"/>
            </a:endParaRPr>
          </a:p>
        </p:txBody>
      </p:sp>
    </p:spTree>
    <p:extLst>
      <p:ext uri="{BB962C8B-B14F-4D97-AF65-F5344CB8AC3E}">
        <p14:creationId xmlns:p14="http://schemas.microsoft.com/office/powerpoint/2010/main" val="2914386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914400" y="514350"/>
            <a:ext cx="7010400" cy="3539430"/>
          </a:xfrm>
          <a:prstGeom prst="rect">
            <a:avLst/>
          </a:prstGeom>
          <a:noFill/>
        </p:spPr>
        <p:txBody>
          <a:bodyPr wrap="square" rtlCol="0">
            <a:spAutoFit/>
          </a:bodyPr>
          <a:lstStyle/>
          <a:p>
            <a:r>
              <a:rPr lang="en-US" sz="280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Focus On The Wrong Things</a:t>
            </a:r>
          </a:p>
          <a:p>
            <a:endParaRPr lang="en-US" sz="280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endParaRPr>
          </a:p>
          <a:p>
            <a:endParaRPr lang="en-US" sz="2800" dirty="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endParaRPr>
          </a:p>
          <a:p>
            <a:r>
              <a:rPr lang="en-US" sz="280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Listen To The Wrong Things</a:t>
            </a:r>
          </a:p>
          <a:p>
            <a:endParaRPr lang="en-US" sz="280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endParaRPr>
          </a:p>
          <a:p>
            <a:endParaRPr lang="en-US" sz="280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endParaRPr>
          </a:p>
          <a:p>
            <a:endParaRPr lang="en-US" sz="2800" dirty="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endParaRPr>
          </a:p>
          <a:p>
            <a:r>
              <a:rPr lang="en-US" sz="280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Impair Our Own Vision</a:t>
            </a:r>
            <a:endParaRPr lang="en-US" sz="2800" dirty="0">
              <a:ln w="18415" cmpd="sng">
                <a:solidFill>
                  <a:srgbClr val="FFFFFF"/>
                </a:solidFill>
                <a:prstDash val="solid"/>
              </a:ln>
              <a:solidFill>
                <a:srgbClr val="FFFFFF"/>
              </a:solidFill>
              <a:latin typeface="Arial Narrow" panose="020B0606020202030204" pitchFamily="34" charset="0"/>
            </a:endParaRPr>
          </a:p>
        </p:txBody>
      </p:sp>
      <p:sp>
        <p:nvSpPr>
          <p:cNvPr id="2" name="TextBox 1"/>
          <p:cNvSpPr txBox="1"/>
          <p:nvPr/>
        </p:nvSpPr>
        <p:spPr>
          <a:xfrm>
            <a:off x="1828800" y="1047750"/>
            <a:ext cx="4572000" cy="461665"/>
          </a:xfrm>
          <a:prstGeom prst="rect">
            <a:avLst/>
          </a:prstGeom>
          <a:noFill/>
        </p:spPr>
        <p:txBody>
          <a:bodyPr wrap="square" rtlCol="0">
            <a:spAutoFit/>
          </a:bodyPr>
          <a:lstStyle/>
          <a:p>
            <a:r>
              <a:rPr lang="en-US" sz="2400" b="1" dirty="0" smtClean="0">
                <a:ln w="18415" cmpd="sng">
                  <a:solidFill>
                    <a:srgbClr val="FFFFFF"/>
                  </a:solidFill>
                  <a:prstDash val="solid"/>
                </a:ln>
                <a:solidFill>
                  <a:srgbClr val="FFFFFF"/>
                </a:solidFill>
                <a:latin typeface="Arial Narrow" panose="020B0606020202030204" pitchFamily="34" charset="0"/>
              </a:rPr>
              <a:t>Galatians 1.6-9; II Corinthians 4.7</a:t>
            </a:r>
            <a:endParaRPr lang="en-US" sz="2400" b="1" dirty="0">
              <a:latin typeface="Arial Narrow" panose="020B0606020202030204" pitchFamily="34" charset="0"/>
            </a:endParaRPr>
          </a:p>
        </p:txBody>
      </p:sp>
      <p:sp>
        <p:nvSpPr>
          <p:cNvPr id="5" name="TextBox 4"/>
          <p:cNvSpPr txBox="1"/>
          <p:nvPr/>
        </p:nvSpPr>
        <p:spPr>
          <a:xfrm>
            <a:off x="1828800" y="2343150"/>
            <a:ext cx="5791200" cy="1200329"/>
          </a:xfrm>
          <a:prstGeom prst="rect">
            <a:avLst/>
          </a:prstGeom>
          <a:noFill/>
        </p:spPr>
        <p:txBody>
          <a:bodyPr wrap="square" rtlCol="0">
            <a:spAutoFit/>
          </a:bodyPr>
          <a:lstStyle/>
          <a:p>
            <a:r>
              <a:rPr lang="en-US" sz="2400" b="1" dirty="0" smtClean="0">
                <a:ln w="18415" cmpd="sng">
                  <a:solidFill>
                    <a:schemeClr val="bg1"/>
                  </a:solidFill>
                  <a:prstDash val="solid"/>
                </a:ln>
                <a:solidFill>
                  <a:schemeClr val="bg1"/>
                </a:solidFill>
                <a:latin typeface="Arial Narrow" panose="020B0606020202030204" pitchFamily="34" charset="0"/>
              </a:rPr>
              <a:t>I Kings 3.9; Psalm 119.66; Isaiah 11.3-5; Leviticus 10.10; Hosea 14.9</a:t>
            </a:r>
          </a:p>
          <a:p>
            <a:endParaRPr lang="en-US" sz="2400" b="1" i="1" dirty="0">
              <a:ln w="18415" cmpd="sng">
                <a:solidFill>
                  <a:srgbClr val="FFC000"/>
                </a:solidFill>
                <a:prstDash val="solid"/>
              </a:ln>
              <a:solidFill>
                <a:srgbClr val="FFC000"/>
              </a:solidFill>
              <a:latin typeface="Arial Narrow" panose="020B0606020202030204" pitchFamily="34" charset="0"/>
            </a:endParaRPr>
          </a:p>
        </p:txBody>
      </p:sp>
    </p:spTree>
    <p:extLst>
      <p:ext uri="{BB962C8B-B14F-4D97-AF65-F5344CB8AC3E}">
        <p14:creationId xmlns:p14="http://schemas.microsoft.com/office/powerpoint/2010/main" val="209416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219200" y="1441668"/>
            <a:ext cx="7010400" cy="1384995"/>
          </a:xfrm>
          <a:prstGeom prst="rect">
            <a:avLst/>
          </a:prstGeom>
          <a:noFill/>
        </p:spPr>
        <p:txBody>
          <a:bodyPr wrap="square" rtlCol="0">
            <a:spAutoFit/>
          </a:bodyPr>
          <a:lstStyle/>
          <a:p>
            <a:pPr algn="ctr"/>
            <a:r>
              <a:rPr lang="en-US" sz="2800" i="0" dirty="0" smtClean="0">
                <a:ln w="18415" cmpd="sng">
                  <a:solidFill>
                    <a:schemeClr val="accent1">
                      <a:lumMod val="40000"/>
                      <a:lumOff val="60000"/>
                    </a:schemeClr>
                  </a:solidFill>
                  <a:prstDash val="solid"/>
                </a:ln>
                <a:solidFill>
                  <a:schemeClr val="accent1">
                    <a:lumMod val="40000"/>
                    <a:lumOff val="60000"/>
                  </a:schemeClr>
                </a:solidFill>
                <a:latin typeface="Arial Narrow" panose="020B0606020202030204" pitchFamily="34" charset="0"/>
              </a:rPr>
              <a:t>I Peter 2.2 </a:t>
            </a:r>
            <a:r>
              <a:rPr lang="en-US" sz="2800" i="0" dirty="0" smtClean="0">
                <a:ln w="18415" cmpd="sng">
                  <a:solidFill>
                    <a:srgbClr val="FFFFFF"/>
                  </a:solidFill>
                  <a:prstDash val="solid"/>
                </a:ln>
                <a:solidFill>
                  <a:srgbClr val="FFFFFF"/>
                </a:solidFill>
                <a:latin typeface="Arial Narrow" panose="020B0606020202030204" pitchFamily="34" charset="0"/>
              </a:rPr>
              <a:t>“…like newborn babies, long for the pure milk of the word, so that by it you may grow in respect to salvation…”</a:t>
            </a:r>
            <a:endParaRPr lang="en-US" sz="2800" dirty="0">
              <a:ln w="18415" cmpd="sng">
                <a:solidFill>
                  <a:srgbClr val="FFFFFF"/>
                </a:solidFill>
                <a:prstDash val="solid"/>
              </a:ln>
              <a:solidFill>
                <a:srgbClr val="FFFFFF"/>
              </a:solidFill>
              <a:latin typeface="Arial Narrow" panose="020B0606020202030204" pitchFamily="34" charset="0"/>
            </a:endParaRPr>
          </a:p>
        </p:txBody>
      </p:sp>
    </p:spTree>
    <p:extLst>
      <p:ext uri="{BB962C8B-B14F-4D97-AF65-F5344CB8AC3E}">
        <p14:creationId xmlns:p14="http://schemas.microsoft.com/office/powerpoint/2010/main" val="4134774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749</Words>
  <Application>Microsoft Office PowerPoint</Application>
  <PresentationFormat>On-screen Show (16:9)</PresentationFormat>
  <Paragraphs>57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Cambria Math</vt:lpstr>
      <vt:lpstr>Roboto</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dcterms:created xsi:type="dcterms:W3CDTF">2019-03-14T20:06:45Z</dcterms:created>
  <dcterms:modified xsi:type="dcterms:W3CDTF">2019-03-16T19:20:49Z</dcterms:modified>
</cp:coreProperties>
</file>